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27"/>
  </p:notesMasterIdLst>
  <p:handoutMasterIdLst>
    <p:handoutMasterId r:id="rId28"/>
  </p:handoutMasterIdLst>
  <p:sldIdLst>
    <p:sldId id="603" r:id="rId6"/>
    <p:sldId id="2618" r:id="rId7"/>
    <p:sldId id="2147483483" r:id="rId8"/>
    <p:sldId id="2500" r:id="rId9"/>
    <p:sldId id="2146847660" r:id="rId10"/>
    <p:sldId id="2146847700" r:id="rId11"/>
    <p:sldId id="2147483502" r:id="rId12"/>
    <p:sldId id="2147482564" r:id="rId13"/>
    <p:sldId id="270" r:id="rId14"/>
    <p:sldId id="2147482578" r:id="rId15"/>
    <p:sldId id="2147482592" r:id="rId16"/>
    <p:sldId id="2147482602" r:id="rId17"/>
    <p:sldId id="2147483506" r:id="rId18"/>
    <p:sldId id="2147482577" r:id="rId19"/>
    <p:sldId id="2147483479" r:id="rId20"/>
    <p:sldId id="2147483260" r:id="rId21"/>
    <p:sldId id="2516" r:id="rId22"/>
    <p:sldId id="2147483476" r:id="rId23"/>
    <p:sldId id="2515" r:id="rId24"/>
    <p:sldId id="582" r:id="rId25"/>
    <p:sldId id="2419" r:id="rId2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83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817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文本，两到</a:t>
            </a:r>
            <a:r>
              <a:rPr lang="en-US" altLang="zh-CN" dirty="0"/>
              <a:t>3</a:t>
            </a:r>
            <a:r>
              <a:rPr lang="zh-CN" altLang="en-US" dirty="0"/>
              <a:t>轮收敛，视频</a:t>
            </a:r>
            <a:r>
              <a:rPr lang="en-US" altLang="zh-CN" dirty="0"/>
              <a:t>X</a:t>
            </a:r>
            <a:r>
              <a:rPr lang="zh-CN" altLang="en-US" dirty="0"/>
              <a:t>轮</a:t>
            </a:r>
            <a:endParaRPr lang="en-US" altLang="zh-CN" dirty="0"/>
          </a:p>
          <a:p>
            <a:r>
              <a:rPr lang="zh-CN" altLang="en-US" dirty="0"/>
              <a:t>体现怎么设计集群的方法</a:t>
            </a:r>
            <a:r>
              <a:rPr lang="en-US" altLang="zh-CN" dirty="0"/>
              <a:t>-</a:t>
            </a:r>
            <a:r>
              <a:rPr lang="zh-CN" altLang="en-US" dirty="0"/>
              <a:t>需要考虑如何呈现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大模型对于算力的需求是呈指数级膨胀式增长的，而硬件算力的供给能力是呈线性增长的，因此，目前对于算力的需求量要比硬件算力供给量高出</a:t>
            </a:r>
            <a:r>
              <a:rPr lang="en-US" altLang="zh-CN" dirty="0"/>
              <a:t>200</a:t>
            </a:r>
            <a:r>
              <a:rPr lang="zh-CN" altLang="en-US" dirty="0"/>
              <a:t>倍以上。</a:t>
            </a:r>
            <a:endParaRPr lang="en-US" altLang="zh-CN" dirty="0"/>
          </a:p>
          <a:p>
            <a:r>
              <a:rPr lang="zh-CN" altLang="en-US" dirty="0"/>
              <a:t>那么，同时伴随着模型参数的不断增长，在万亿参数时代下的模型训练中，不仅需要大算力，同时对于网络、存储的协同诉求也与日剧增。</a:t>
            </a:r>
            <a:endParaRPr lang="en-US" altLang="zh-CN" dirty="0"/>
          </a:p>
          <a:p>
            <a:r>
              <a:rPr lang="zh-CN" altLang="en-US" dirty="0"/>
              <a:t>所以，单机的服务器已经不能够满足万亿参数时代下的大模型训练，只有通过</a:t>
            </a:r>
            <a:r>
              <a:rPr lang="en-US" altLang="zh-CN" dirty="0"/>
              <a:t>AI</a:t>
            </a:r>
            <a:r>
              <a:rPr lang="zh-CN" altLang="en-US" dirty="0"/>
              <a:t>集群的方式，才能够更好的满足大规模分布式训练场景诉求，</a:t>
            </a:r>
            <a:endParaRPr lang="en-US" altLang="zh-CN" dirty="0"/>
          </a:p>
          <a:p>
            <a:r>
              <a:rPr lang="zh-CN" altLang="en-US" dirty="0"/>
              <a:t>因此，集群是大模型时代下的必然选择，集群系统的创新，也必然会加速中国</a:t>
            </a:r>
            <a:r>
              <a:rPr lang="en-US" altLang="zh-CN" dirty="0"/>
              <a:t>AI</a:t>
            </a:r>
            <a:r>
              <a:rPr lang="zh-CN" altLang="en-US" dirty="0"/>
              <a:t>的创新。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710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452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88B69-AFE2-44B3-9D65-EE78A04CBD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08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0920</a:t>
            </a:r>
            <a:r>
              <a:rPr lang="zh-CN" altLang="en-US" dirty="0"/>
              <a:t>：标题不合适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一层：展厅</a:t>
            </a:r>
            <a:r>
              <a:rPr lang="en-US" altLang="zh-CN" dirty="0"/>
              <a:t>+</a:t>
            </a:r>
            <a:r>
              <a:rPr lang="zh-CN" altLang="en-US" dirty="0"/>
              <a:t>中压</a:t>
            </a:r>
            <a:r>
              <a:rPr lang="en-US" altLang="zh-CN" dirty="0"/>
              <a:t>/</a:t>
            </a:r>
            <a:r>
              <a:rPr lang="zh-CN" altLang="en-US" dirty="0"/>
              <a:t>高压配电（含</a:t>
            </a:r>
            <a:r>
              <a:rPr lang="en-US" altLang="zh-CN" dirty="0"/>
              <a:t>UPS+</a:t>
            </a:r>
            <a:r>
              <a:rPr lang="zh-CN" altLang="en-US" dirty="0"/>
              <a:t>电池室）</a:t>
            </a:r>
            <a:endParaRPr lang="en-US" altLang="zh-CN" dirty="0"/>
          </a:p>
          <a:p>
            <a:r>
              <a:rPr lang="zh-CN" altLang="en-US" dirty="0"/>
              <a:t>二层：</a:t>
            </a:r>
            <a:r>
              <a:rPr lang="en-US" altLang="zh-CN" dirty="0"/>
              <a:t>NOC Network Operation Center</a:t>
            </a:r>
            <a:r>
              <a:rPr lang="zh-CN" altLang="en-US" dirty="0"/>
              <a:t>主控室 </a:t>
            </a:r>
            <a:r>
              <a:rPr lang="en-US" altLang="zh-CN" dirty="0"/>
              <a:t>+ </a:t>
            </a:r>
            <a:r>
              <a:rPr lang="zh-CN" altLang="en-US" dirty="0"/>
              <a:t>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r>
              <a:rPr lang="zh-CN" altLang="en-US" dirty="0"/>
              <a:t>三层：核心机房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室外：冷塔</a:t>
            </a:r>
            <a:r>
              <a:rPr lang="en-US" altLang="zh-CN" dirty="0"/>
              <a:t>+</a:t>
            </a:r>
            <a:r>
              <a:rPr lang="zh-CN" altLang="en-US" dirty="0"/>
              <a:t>冷水机组，柴电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===============================================</a:t>
            </a:r>
          </a:p>
          <a:p>
            <a:endParaRPr lang="en-US" altLang="zh-CN" dirty="0"/>
          </a:p>
          <a:p>
            <a:r>
              <a:rPr lang="zh-CN" altLang="en-US" dirty="0"/>
              <a:t>核心机房：</a:t>
            </a:r>
            <a:r>
              <a:rPr lang="en-US" altLang="zh-CN" dirty="0"/>
              <a:t>2</a:t>
            </a:r>
            <a:r>
              <a:rPr lang="zh-CN" altLang="en-US" dirty="0"/>
              <a:t>层，分为 风冷区（管理面）</a:t>
            </a:r>
            <a:r>
              <a:rPr lang="en-US" altLang="zh-CN" dirty="0"/>
              <a:t>+</a:t>
            </a:r>
            <a:r>
              <a:rPr lang="zh-CN" altLang="en-US" dirty="0"/>
              <a:t>液冷区（业务面） </a:t>
            </a:r>
            <a:r>
              <a:rPr lang="en-US" altLang="zh-CN" dirty="0"/>
              <a:t>+ NOC</a:t>
            </a:r>
          </a:p>
          <a:p>
            <a:r>
              <a:rPr lang="zh-CN" altLang="en-US" dirty="0"/>
              <a:t>其他的都放</a:t>
            </a:r>
            <a:r>
              <a:rPr lang="en-US" altLang="zh-CN" dirty="0"/>
              <a:t>1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1E48D-7DEE-42BB-9CCD-BCDC47BA74A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18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一层：展厅</a:t>
            </a:r>
            <a:r>
              <a:rPr lang="en-US" altLang="zh-CN" dirty="0"/>
              <a:t>+</a:t>
            </a:r>
            <a:r>
              <a:rPr lang="zh-CN" altLang="en-US" dirty="0"/>
              <a:t>中压</a:t>
            </a:r>
            <a:r>
              <a:rPr lang="en-US" altLang="zh-CN" dirty="0"/>
              <a:t>/</a:t>
            </a:r>
            <a:r>
              <a:rPr lang="zh-CN" altLang="en-US" dirty="0"/>
              <a:t>高压配电（含</a:t>
            </a:r>
            <a:r>
              <a:rPr lang="en-US" altLang="zh-CN" dirty="0"/>
              <a:t>UPS+</a:t>
            </a:r>
            <a:r>
              <a:rPr lang="zh-CN" altLang="en-US" dirty="0"/>
              <a:t>电池室）</a:t>
            </a:r>
            <a:endParaRPr lang="en-US" altLang="zh-CN" dirty="0"/>
          </a:p>
          <a:p>
            <a:r>
              <a:rPr lang="zh-CN" altLang="en-US" dirty="0"/>
              <a:t>二层：</a:t>
            </a:r>
            <a:r>
              <a:rPr lang="en-US" altLang="zh-CN" dirty="0"/>
              <a:t>NOC Network Operation Center</a:t>
            </a:r>
            <a:r>
              <a:rPr lang="zh-CN" altLang="en-US" dirty="0"/>
              <a:t>主控室 </a:t>
            </a:r>
            <a:r>
              <a:rPr lang="en-US" altLang="zh-CN" dirty="0"/>
              <a:t>+ </a:t>
            </a:r>
            <a:r>
              <a:rPr lang="zh-CN" altLang="en-US" dirty="0"/>
              <a:t>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r>
              <a:rPr lang="zh-CN" altLang="en-US" dirty="0"/>
              <a:t>三层：核心机房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室外：冷塔</a:t>
            </a:r>
            <a:r>
              <a:rPr lang="en-US" altLang="zh-CN" dirty="0"/>
              <a:t>+</a:t>
            </a:r>
            <a:r>
              <a:rPr lang="zh-CN" altLang="en-US" dirty="0"/>
              <a:t>冷水机组，柴电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===============================================</a:t>
            </a:r>
          </a:p>
          <a:p>
            <a:endParaRPr lang="en-US" altLang="zh-CN" dirty="0"/>
          </a:p>
          <a:p>
            <a:r>
              <a:rPr lang="zh-CN" altLang="en-US" dirty="0"/>
              <a:t>核心机房：</a:t>
            </a:r>
            <a:r>
              <a:rPr lang="en-US" altLang="zh-CN" dirty="0"/>
              <a:t>2</a:t>
            </a:r>
            <a:r>
              <a:rPr lang="zh-CN" altLang="en-US" dirty="0"/>
              <a:t>层，分为 风冷区（管理面）</a:t>
            </a:r>
            <a:r>
              <a:rPr lang="en-US" altLang="zh-CN" dirty="0"/>
              <a:t>+</a:t>
            </a:r>
            <a:r>
              <a:rPr lang="zh-CN" altLang="en-US" dirty="0"/>
              <a:t>液冷区（业务面） </a:t>
            </a:r>
            <a:r>
              <a:rPr lang="en-US" altLang="zh-CN" dirty="0"/>
              <a:t>+ NOC</a:t>
            </a:r>
          </a:p>
          <a:p>
            <a:r>
              <a:rPr lang="zh-CN" altLang="en-US" dirty="0"/>
              <a:t>其他的都放</a:t>
            </a:r>
            <a:r>
              <a:rPr lang="en-US" altLang="zh-CN" dirty="0"/>
              <a:t>1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1E48D-7DEE-42BB-9CCD-BCDC47BA74A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39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092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37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6EABB-1D59-43D9-ADE2-06403C948A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4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文本，两到</a:t>
            </a:r>
            <a:r>
              <a:rPr lang="en-US" altLang="zh-CN" dirty="0"/>
              <a:t>3</a:t>
            </a:r>
            <a:r>
              <a:rPr lang="zh-CN" altLang="en-US" dirty="0"/>
              <a:t>轮收敛，视频</a:t>
            </a:r>
            <a:r>
              <a:rPr lang="en-US" altLang="zh-CN" dirty="0"/>
              <a:t>X</a:t>
            </a:r>
            <a:r>
              <a:rPr lang="zh-CN" altLang="en-US" dirty="0"/>
              <a:t>轮</a:t>
            </a:r>
            <a:endParaRPr lang="en-US" altLang="zh-CN" dirty="0"/>
          </a:p>
          <a:p>
            <a:r>
              <a:rPr lang="zh-CN" altLang="en-US" dirty="0"/>
              <a:t>体现怎么设计集群的方法</a:t>
            </a:r>
            <a:r>
              <a:rPr lang="en-US" altLang="zh-CN" dirty="0"/>
              <a:t>-</a:t>
            </a:r>
            <a:r>
              <a:rPr lang="zh-CN" altLang="en-US" dirty="0"/>
              <a:t>需要考虑如何呈现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大模型对于算力的需求是呈指数级膨胀式增长的，而硬件算力的供给能力是呈线性增长的，因此，目前对于算力的需求量要比硬件算力供给量高出</a:t>
            </a:r>
            <a:r>
              <a:rPr lang="en-US" altLang="zh-CN" dirty="0"/>
              <a:t>200</a:t>
            </a:r>
            <a:r>
              <a:rPr lang="zh-CN" altLang="en-US" dirty="0"/>
              <a:t>倍以上。</a:t>
            </a:r>
            <a:endParaRPr lang="en-US" altLang="zh-CN" dirty="0"/>
          </a:p>
          <a:p>
            <a:r>
              <a:rPr lang="zh-CN" altLang="en-US" dirty="0"/>
              <a:t>那么，同时伴随着模型参数的不断增长，在万亿参数时代下的模型训练中，不仅需要大算力，同时对于网络、存储的协同诉求也与日剧增。</a:t>
            </a:r>
            <a:endParaRPr lang="en-US" altLang="zh-CN" dirty="0"/>
          </a:p>
          <a:p>
            <a:r>
              <a:rPr lang="zh-CN" altLang="en-US" dirty="0"/>
              <a:t>所以，单机的服务器已经不能够满足万亿参数时代下的大模型训练，只有通过</a:t>
            </a:r>
            <a:r>
              <a:rPr lang="en-US" altLang="zh-CN" dirty="0"/>
              <a:t>AI</a:t>
            </a:r>
            <a:r>
              <a:rPr lang="zh-CN" altLang="en-US" dirty="0"/>
              <a:t>集群的方式，才能够更好的满足大规模分布式训练场景诉求，</a:t>
            </a:r>
            <a:endParaRPr lang="en-US" altLang="zh-CN" dirty="0"/>
          </a:p>
          <a:p>
            <a:r>
              <a:rPr lang="zh-CN" altLang="en-US" dirty="0"/>
              <a:t>因此，集群是大模型时代下的必然选择，集群系统的创新，也必然会加速中国</a:t>
            </a:r>
            <a:r>
              <a:rPr lang="en-US" altLang="zh-CN" dirty="0"/>
              <a:t>AI</a:t>
            </a:r>
            <a:r>
              <a:rPr lang="zh-CN" altLang="en-US" dirty="0"/>
              <a:t>的创新。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288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620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455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06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13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  <p:sldLayoutId id="2147483983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集群计算系统挑战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17900" y="279064"/>
            <a:ext cx="12304713" cy="412750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某运营商客户万卡智算参考架构：支持千亿稠密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万亿稀疏大模型长稳训练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72F0163-2D9F-469E-A70B-7CE85A32CB56}"/>
              </a:ext>
            </a:extLst>
          </p:cNvPr>
          <p:cNvGrpSpPr/>
          <p:nvPr/>
        </p:nvGrpSpPr>
        <p:grpSpPr>
          <a:xfrm>
            <a:off x="534204" y="812800"/>
            <a:ext cx="11296111" cy="5354736"/>
            <a:chOff x="75047" y="763287"/>
            <a:chExt cx="7341434" cy="593764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BB124F2-D8FA-49FB-A641-A66627E00972}"/>
                </a:ext>
              </a:extLst>
            </p:cNvPr>
            <p:cNvSpPr/>
            <p:nvPr/>
          </p:nvSpPr>
          <p:spPr>
            <a:xfrm>
              <a:off x="779545" y="5847857"/>
              <a:ext cx="6636936" cy="85307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4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BE57875-E3CE-4FA2-91DF-5D7B47DA2DB3}"/>
                </a:ext>
              </a:extLst>
            </p:cNvPr>
            <p:cNvSpPr/>
            <p:nvPr/>
          </p:nvSpPr>
          <p:spPr>
            <a:xfrm>
              <a:off x="5177219" y="765496"/>
              <a:ext cx="703221" cy="27492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华为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321228F-BA97-48A7-8D69-8ABFB729FACE}"/>
                </a:ext>
              </a:extLst>
            </p:cNvPr>
            <p:cNvSpPr/>
            <p:nvPr/>
          </p:nvSpPr>
          <p:spPr>
            <a:xfrm>
              <a:off x="4097533" y="763287"/>
              <a:ext cx="972171" cy="277132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A572964-B4B1-4334-AB43-E6AA10F77B1C}"/>
                </a:ext>
              </a:extLst>
            </p:cNvPr>
            <p:cNvSpPr/>
            <p:nvPr/>
          </p:nvSpPr>
          <p:spPr>
            <a:xfrm>
              <a:off x="1725586" y="1710863"/>
              <a:ext cx="1122723" cy="294944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语言大模型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3216DC8-6647-4F19-916B-9DC8842FD598}"/>
                </a:ext>
              </a:extLst>
            </p:cNvPr>
            <p:cNvSpPr/>
            <p:nvPr/>
          </p:nvSpPr>
          <p:spPr>
            <a:xfrm>
              <a:off x="3084769" y="1704643"/>
              <a:ext cx="1217017" cy="306455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图像大模型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CAB190C-FE47-4A7D-A84E-760E73532009}"/>
                </a:ext>
              </a:extLst>
            </p:cNvPr>
            <p:cNvSpPr/>
            <p:nvPr/>
          </p:nvSpPr>
          <p:spPr>
            <a:xfrm>
              <a:off x="4529537" y="1701972"/>
              <a:ext cx="1197479" cy="294944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多模态大模型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61452F62-AD42-44DF-BB8D-28D2258234EA}"/>
                </a:ext>
              </a:extLst>
            </p:cNvPr>
            <p:cNvGrpSpPr/>
            <p:nvPr/>
          </p:nvGrpSpPr>
          <p:grpSpPr>
            <a:xfrm>
              <a:off x="779545" y="2512677"/>
              <a:ext cx="6636936" cy="1286367"/>
              <a:chOff x="752286" y="2546707"/>
              <a:chExt cx="7681299" cy="1286367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8718A2DC-9115-45D4-BCF4-75F57D067232}"/>
                  </a:ext>
                </a:extLst>
              </p:cNvPr>
              <p:cNvSpPr/>
              <p:nvPr/>
            </p:nvSpPr>
            <p:spPr>
              <a:xfrm>
                <a:off x="853252" y="2624979"/>
                <a:ext cx="7469304" cy="346158"/>
              </a:xfrm>
              <a:prstGeom prst="rect">
                <a:avLst/>
              </a:prstGeom>
              <a:solidFill>
                <a:srgbClr val="167DCC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智算平台</a:t>
                </a:r>
                <a:endPara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AAA077-3D68-43A0-9BE1-7F8482B6EF4D}"/>
                  </a:ext>
                </a:extLst>
              </p:cNvPr>
              <p:cNvSpPr/>
              <p:nvPr/>
            </p:nvSpPr>
            <p:spPr>
              <a:xfrm>
                <a:off x="752286" y="2546707"/>
                <a:ext cx="7681299" cy="1286367"/>
              </a:xfrm>
              <a:prstGeom prst="rect">
                <a:avLst/>
              </a:prstGeom>
              <a:noFill/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noAutofit/>
              </a:bodyPr>
              <a:lstStyle/>
              <a:p>
                <a:pPr algn="ctr" defTabSz="914034">
                  <a:defRPr/>
                </a:pPr>
                <a:endParaRPr lang="zh-CN" altLang="en-US" sz="12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E99DF32A-62F8-48E4-8FC6-2C594374480F}"/>
                  </a:ext>
                </a:extLst>
              </p:cNvPr>
              <p:cNvSpPr/>
              <p:nvPr/>
            </p:nvSpPr>
            <p:spPr>
              <a:xfrm>
                <a:off x="853253" y="3395029"/>
                <a:ext cx="7469304" cy="354300"/>
              </a:xfrm>
              <a:prstGeom prst="rect">
                <a:avLst/>
              </a:prstGeom>
              <a:solidFill>
                <a:srgbClr val="167DCC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容器集群调度平台</a:t>
                </a:r>
                <a:r>
                  <a:rPr lang="zh-CN" altLang="en-US" sz="11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1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K8S</a:t>
                </a:r>
                <a:r>
                  <a:rPr lang="zh-CN" altLang="en-US" sz="11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65FBFD4A-539E-4C66-831D-0E2159778D65}"/>
                  </a:ext>
                </a:extLst>
              </p:cNvPr>
              <p:cNvSpPr/>
              <p:nvPr/>
            </p:nvSpPr>
            <p:spPr>
              <a:xfrm>
                <a:off x="6712091" y="3454361"/>
                <a:ext cx="1492664" cy="231888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r>
                  <a:rPr lang="en-US" altLang="zh-CN" sz="12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MindX DL</a:t>
                </a:r>
                <a:endPara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5926CAA-B681-472B-85ED-42778C79A9CE}"/>
                  </a:ext>
                </a:extLst>
              </p:cNvPr>
              <p:cNvSpPr/>
              <p:nvPr/>
            </p:nvSpPr>
            <p:spPr>
              <a:xfrm>
                <a:off x="853253" y="3055310"/>
                <a:ext cx="5628408" cy="289436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endParaRPr lang="zh-CN" altLang="en-US" sz="12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AE7EC67-A204-419E-A490-40BC1030B959}"/>
                  </a:ext>
                </a:extLst>
              </p:cNvPr>
              <p:cNvSpPr txBox="1"/>
              <p:nvPr/>
            </p:nvSpPr>
            <p:spPr>
              <a:xfrm>
                <a:off x="3085480" y="3102656"/>
                <a:ext cx="1163954" cy="273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en-US" altLang="zh-CN" sz="1600" kern="0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PyTorch</a:t>
                </a:r>
                <a:endParaRPr kumimoji="1" lang="zh-CN" altLang="en-US" sz="16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D967B043-D061-4588-8726-54C4D82D81C1}"/>
                  </a:ext>
                </a:extLst>
              </p:cNvPr>
              <p:cNvSpPr/>
              <p:nvPr/>
            </p:nvSpPr>
            <p:spPr>
              <a:xfrm>
                <a:off x="6581782" y="3055308"/>
                <a:ext cx="1726822" cy="270852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endParaRPr lang="zh-CN" altLang="en-US" sz="12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9D78E742-B3C0-4F87-8876-C217206496BE}"/>
                  </a:ext>
                </a:extLst>
              </p:cNvPr>
              <p:cNvSpPr txBox="1"/>
              <p:nvPr/>
            </p:nvSpPr>
            <p:spPr>
              <a:xfrm>
                <a:off x="6938763" y="3103416"/>
                <a:ext cx="1091167" cy="273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en-US" altLang="zh-CN" sz="16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MindSpore</a:t>
                </a:r>
                <a:endParaRPr kumimoji="1"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E9C42F0-7FAA-460C-B2FC-C48B72A19B98}"/>
                </a:ext>
              </a:extLst>
            </p:cNvPr>
            <p:cNvSpPr/>
            <p:nvPr/>
          </p:nvSpPr>
          <p:spPr>
            <a:xfrm>
              <a:off x="1725586" y="2068222"/>
              <a:ext cx="3997403" cy="309036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大模型算力加速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6771D4B-571C-4185-81AD-774E30110797}"/>
                </a:ext>
              </a:extLst>
            </p:cNvPr>
            <p:cNvSpPr/>
            <p:nvPr/>
          </p:nvSpPr>
          <p:spPr>
            <a:xfrm>
              <a:off x="789894" y="1102198"/>
              <a:ext cx="6626587" cy="419192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大模型行业与生态应用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E2BB21D-8A86-4A28-AF6B-8050F1706CB6}"/>
                </a:ext>
              </a:extLst>
            </p:cNvPr>
            <p:cNvSpPr/>
            <p:nvPr/>
          </p:nvSpPr>
          <p:spPr>
            <a:xfrm>
              <a:off x="789894" y="1600554"/>
              <a:ext cx="6626587" cy="83758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7D4224E-55A5-4FFA-B3BC-AEF138C621D4}"/>
                </a:ext>
              </a:extLst>
            </p:cNvPr>
            <p:cNvSpPr txBox="1"/>
            <p:nvPr/>
          </p:nvSpPr>
          <p:spPr>
            <a:xfrm>
              <a:off x="951543" y="1757799"/>
              <a:ext cx="649646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82A8E86-407E-4448-B662-CF273306E837}"/>
                </a:ext>
              </a:extLst>
            </p:cNvPr>
            <p:cNvSpPr/>
            <p:nvPr/>
          </p:nvSpPr>
          <p:spPr>
            <a:xfrm>
              <a:off x="955261" y="5296215"/>
              <a:ext cx="554112" cy="329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通用计算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0EFB038-E41A-4256-89B9-1DC0789F6B20}"/>
                </a:ext>
              </a:extLst>
            </p:cNvPr>
            <p:cNvSpPr/>
            <p:nvPr/>
          </p:nvSpPr>
          <p:spPr>
            <a:xfrm>
              <a:off x="880512" y="5191184"/>
              <a:ext cx="5151306" cy="51166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4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4B20E1-2DE6-44A1-BD47-C85975F24E61}"/>
                </a:ext>
              </a:extLst>
            </p:cNvPr>
            <p:cNvSpPr/>
            <p:nvPr/>
          </p:nvSpPr>
          <p:spPr>
            <a:xfrm>
              <a:off x="1655275" y="5296216"/>
              <a:ext cx="457686" cy="338628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2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2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E3999C0-3A44-4C7F-AD1F-86980D1D598B}"/>
                </a:ext>
              </a:extLst>
            </p:cNvPr>
            <p:cNvSpPr/>
            <p:nvPr/>
          </p:nvSpPr>
          <p:spPr>
            <a:xfrm>
              <a:off x="2290341" y="5296216"/>
              <a:ext cx="3060356" cy="338628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6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6BB09E2-5827-48B1-AA0F-CB73543702BA}"/>
                </a:ext>
              </a:extLst>
            </p:cNvPr>
            <p:cNvSpPr/>
            <p:nvPr/>
          </p:nvSpPr>
          <p:spPr>
            <a:xfrm>
              <a:off x="5449845" y="5288755"/>
              <a:ext cx="473338" cy="34620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FBAF9DF-D844-46B3-99A6-2108F9076CE6}"/>
                </a:ext>
              </a:extLst>
            </p:cNvPr>
            <p:cNvSpPr/>
            <p:nvPr/>
          </p:nvSpPr>
          <p:spPr>
            <a:xfrm>
              <a:off x="1661995" y="4057328"/>
              <a:ext cx="817876" cy="373518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计算管控服务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5EA9E33-99A3-4451-8F5C-796E9C795A34}"/>
                </a:ext>
              </a:extLst>
            </p:cNvPr>
            <p:cNvSpPr/>
            <p:nvPr/>
          </p:nvSpPr>
          <p:spPr>
            <a:xfrm>
              <a:off x="2759403" y="4057328"/>
              <a:ext cx="817876" cy="373518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网络管控服务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59AA4DF-DD80-4DCC-B41C-047491323453}"/>
                </a:ext>
              </a:extLst>
            </p:cNvPr>
            <p:cNvSpPr/>
            <p:nvPr/>
          </p:nvSpPr>
          <p:spPr>
            <a:xfrm>
              <a:off x="880512" y="3979361"/>
              <a:ext cx="3903842" cy="51166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03498B0-B21B-4E05-9506-C34115E0C97E}"/>
                </a:ext>
              </a:extLst>
            </p:cNvPr>
            <p:cNvSpPr txBox="1"/>
            <p:nvPr/>
          </p:nvSpPr>
          <p:spPr>
            <a:xfrm>
              <a:off x="935563" y="4142896"/>
              <a:ext cx="712823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云管服务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C380028-4F0F-4A51-9E41-EACBFA1CF53B}"/>
                </a:ext>
              </a:extLst>
            </p:cNvPr>
            <p:cNvSpPr/>
            <p:nvPr/>
          </p:nvSpPr>
          <p:spPr>
            <a:xfrm>
              <a:off x="3856811" y="4057328"/>
              <a:ext cx="831297" cy="373518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存储管控服务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599CB19-88D1-49AB-BBB6-17606D6326B2}"/>
                </a:ext>
              </a:extLst>
            </p:cNvPr>
            <p:cNvSpPr/>
            <p:nvPr/>
          </p:nvSpPr>
          <p:spPr>
            <a:xfrm>
              <a:off x="2826165" y="5345613"/>
              <a:ext cx="774828" cy="219909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参数面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BC0436E-D8D7-4FD3-A003-F1274F45D688}"/>
                </a:ext>
              </a:extLst>
            </p:cNvPr>
            <p:cNvSpPr/>
            <p:nvPr/>
          </p:nvSpPr>
          <p:spPr>
            <a:xfrm>
              <a:off x="3653329" y="5345612"/>
              <a:ext cx="781079" cy="226344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业务面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7E5E226-04BE-4C53-B80B-F82930CEC484}"/>
                </a:ext>
              </a:extLst>
            </p:cNvPr>
            <p:cNvSpPr/>
            <p:nvPr/>
          </p:nvSpPr>
          <p:spPr>
            <a:xfrm>
              <a:off x="4486744" y="5345612"/>
              <a:ext cx="718051" cy="23110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78811E9-C82D-4387-BAA7-3A9E301AAB80}"/>
                </a:ext>
              </a:extLst>
            </p:cNvPr>
            <p:cNvSpPr/>
            <p:nvPr/>
          </p:nvSpPr>
          <p:spPr>
            <a:xfrm>
              <a:off x="5680225" y="4089741"/>
              <a:ext cx="1425790" cy="299439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运维管理服务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F103402-5A9E-40AE-A3EA-03951488D2CE}"/>
                </a:ext>
              </a:extLst>
            </p:cNvPr>
            <p:cNvSpPr/>
            <p:nvPr/>
          </p:nvSpPr>
          <p:spPr>
            <a:xfrm>
              <a:off x="2295517" y="5327086"/>
              <a:ext cx="533609" cy="341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034">
                <a:defRPr/>
              </a:pPr>
              <a:r>
                <a:rPr lang="zh-CN" altLang="en-US" sz="14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8FCB319-55E7-472D-9C4A-F9C3654983FC}"/>
                </a:ext>
              </a:extLst>
            </p:cNvPr>
            <p:cNvSpPr/>
            <p:nvPr/>
          </p:nvSpPr>
          <p:spPr>
            <a:xfrm>
              <a:off x="4907736" y="3979361"/>
              <a:ext cx="2451913" cy="51166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5513B51-F125-47F8-AA0A-C0FD6DEB3192}"/>
                </a:ext>
              </a:extLst>
            </p:cNvPr>
            <p:cNvSpPr txBox="1"/>
            <p:nvPr/>
          </p:nvSpPr>
          <p:spPr>
            <a:xfrm>
              <a:off x="4973210" y="4142896"/>
              <a:ext cx="713658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运维服务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A7D1D885-2646-4971-9F14-A1B336BA0437}"/>
                </a:ext>
              </a:extLst>
            </p:cNvPr>
            <p:cNvSpPr/>
            <p:nvPr/>
          </p:nvSpPr>
          <p:spPr>
            <a:xfrm>
              <a:off x="779545" y="3898164"/>
              <a:ext cx="6636936" cy="1872188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4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1E83576-2F57-41B4-8125-6F6C01769263}"/>
                </a:ext>
              </a:extLst>
            </p:cNvPr>
            <p:cNvSpPr/>
            <p:nvPr/>
          </p:nvSpPr>
          <p:spPr>
            <a:xfrm>
              <a:off x="874517" y="4912409"/>
              <a:ext cx="5151306" cy="217243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安全可信</a:t>
              </a:r>
              <a:r>
                <a:rPr lang="en-US" altLang="zh-CN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lang="zh-CN" altLang="en-US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37073589-B812-42B3-AE60-6A5F453545AC}"/>
                </a:ext>
              </a:extLst>
            </p:cNvPr>
            <p:cNvSpPr/>
            <p:nvPr/>
          </p:nvSpPr>
          <p:spPr>
            <a:xfrm>
              <a:off x="5813078" y="1678826"/>
              <a:ext cx="1472592" cy="689542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6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DB14E73-9817-4069-B1C8-9D99DD90A083}"/>
                </a:ext>
              </a:extLst>
            </p:cNvPr>
            <p:cNvSpPr txBox="1"/>
            <p:nvPr/>
          </p:nvSpPr>
          <p:spPr>
            <a:xfrm>
              <a:off x="6182051" y="1701164"/>
              <a:ext cx="818914" cy="2388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en-US" altLang="zh-CN" sz="14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MindStudio</a:t>
              </a:r>
              <a:endParaRPr kumimoji="1" lang="zh-CN" altLang="en-US" sz="14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BC75349-E7CE-4327-8A73-4EB948B660AE}"/>
                </a:ext>
              </a:extLst>
            </p:cNvPr>
            <p:cNvSpPr/>
            <p:nvPr/>
          </p:nvSpPr>
          <p:spPr>
            <a:xfrm>
              <a:off x="5879544" y="1890369"/>
              <a:ext cx="1316037" cy="20916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模型迁移工具</a:t>
              </a: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B5C53708-32CD-4E47-BBF3-565E3F1C7643}"/>
                </a:ext>
              </a:extLst>
            </p:cNvPr>
            <p:cNvSpPr/>
            <p:nvPr/>
          </p:nvSpPr>
          <p:spPr>
            <a:xfrm>
              <a:off x="874515" y="4546900"/>
              <a:ext cx="5151306" cy="31133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CANN</a:t>
              </a:r>
            </a:p>
            <a:p>
              <a:pPr algn="ctr" defTabSz="914034">
                <a:defRPr/>
              </a:pPr>
              <a:r>
                <a:rPr lang="en-US" altLang="zh-CN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(Compute Architecture for Neural Networks)</a:t>
              </a:r>
              <a:endParaRPr lang="zh-CN" altLang="en-US" sz="105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B8B65C-7F7A-4F76-9EC3-9DC3F0120273}"/>
                </a:ext>
              </a:extLst>
            </p:cNvPr>
            <p:cNvSpPr txBox="1"/>
            <p:nvPr/>
          </p:nvSpPr>
          <p:spPr>
            <a:xfrm>
              <a:off x="839571" y="2124364"/>
              <a:ext cx="895917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大模型加速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0ACFF8F-28AB-4B27-955D-C776DEB6BD7B}"/>
                </a:ext>
              </a:extLst>
            </p:cNvPr>
            <p:cNvSpPr/>
            <p:nvPr/>
          </p:nvSpPr>
          <p:spPr>
            <a:xfrm>
              <a:off x="5879544" y="2148397"/>
              <a:ext cx="1316037" cy="17902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模型开发、调优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31D8235-E9B3-49C4-9F8C-B1601A65AA67}"/>
                </a:ext>
              </a:extLst>
            </p:cNvPr>
            <p:cNvSpPr/>
            <p:nvPr/>
          </p:nvSpPr>
          <p:spPr bwMode="auto">
            <a:xfrm>
              <a:off x="5109793" y="5914642"/>
              <a:ext cx="1252964" cy="32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智能配电小母线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B998ED84-6BEE-4E81-B9D0-3028BE0FE7E1}"/>
                </a:ext>
              </a:extLst>
            </p:cNvPr>
            <p:cNvSpPr/>
            <p:nvPr/>
          </p:nvSpPr>
          <p:spPr bwMode="auto">
            <a:xfrm>
              <a:off x="880512" y="5914642"/>
              <a:ext cx="2523081" cy="32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液冷方舱微模块</a:t>
              </a:r>
              <a:endParaRPr lang="en-US" altLang="zh-CN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algn="ctr" defTabSz="914034">
                <a:defRPr/>
              </a:pPr>
              <a:r>
                <a:rPr lang="zh-CN" alt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液冷柜  风冷柜  </a:t>
              </a:r>
              <a:r>
                <a:rPr lang="en-US" altLang="zh-CN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CDU  </a:t>
              </a:r>
              <a:r>
                <a:rPr lang="zh-CN" alt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列间空调 二次管路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0FCE585-D202-4A2E-B095-D9BB647A771F}"/>
                </a:ext>
              </a:extLst>
            </p:cNvPr>
            <p:cNvSpPr/>
            <p:nvPr/>
          </p:nvSpPr>
          <p:spPr bwMode="auto">
            <a:xfrm>
              <a:off x="880512" y="6288136"/>
              <a:ext cx="6414351" cy="371574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基础配套设施  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冷源  高低压配电（含列头柜）  柴发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AD549DB-36C1-4B73-BA46-87467B66E47D}"/>
                </a:ext>
              </a:extLst>
            </p:cNvPr>
            <p:cNvSpPr/>
            <p:nvPr/>
          </p:nvSpPr>
          <p:spPr bwMode="auto">
            <a:xfrm>
              <a:off x="3563444" y="5914642"/>
              <a:ext cx="1461327" cy="323873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液冷机柜</a:t>
              </a:r>
              <a:endParaRPr lang="en-US" altLang="zh-CN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algn="ctr" defTabSz="914034">
                <a:defRPr/>
              </a:pPr>
              <a:r>
                <a:rPr lang="en-US" altLang="zh-CN" sz="11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Atlas 900 A2 </a:t>
              </a:r>
              <a:r>
                <a:rPr lang="en-US" altLang="zh-CN" sz="11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PoDc</a:t>
              </a:r>
              <a:endParaRPr lang="zh-CN" altLang="en-US" sz="11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8783EDB7-BAE2-4716-B6DA-4B5BAEFE4C00}"/>
                </a:ext>
              </a:extLst>
            </p:cNvPr>
            <p:cNvCxnSpPr/>
            <p:nvPr/>
          </p:nvCxnSpPr>
          <p:spPr>
            <a:xfrm>
              <a:off x="3478077" y="5914642"/>
              <a:ext cx="0" cy="323873"/>
            </a:xfrm>
            <a:prstGeom prst="line">
              <a:avLst/>
            </a:prstGeom>
            <a:noFill/>
            <a:ln w="12700" cap="flat" cmpd="sng" algn="ctr">
              <a:solidFill>
                <a:srgbClr val="666666">
                  <a:lumMod val="75000"/>
                </a:srgbClr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C5A1356-F25F-4822-AB30-A63B4591F6C5}"/>
                </a:ext>
              </a:extLst>
            </p:cNvPr>
            <p:cNvSpPr/>
            <p:nvPr/>
          </p:nvSpPr>
          <p:spPr bwMode="auto">
            <a:xfrm>
              <a:off x="6447778" y="5914642"/>
              <a:ext cx="824881" cy="32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末端空调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FF818DA-043D-4B56-B8FD-6F0BC084DE59}"/>
                </a:ext>
              </a:extLst>
            </p:cNvPr>
            <p:cNvSpPr/>
            <p:nvPr/>
          </p:nvSpPr>
          <p:spPr>
            <a:xfrm>
              <a:off x="5987956" y="773581"/>
              <a:ext cx="703221" cy="266838"/>
            </a:xfrm>
            <a:prstGeom prst="rect">
              <a:avLst/>
            </a:prstGeom>
            <a:solidFill>
              <a:srgbClr val="DDDDDD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C333B55-7BF9-4646-8788-D18F46C85BED}"/>
                </a:ext>
              </a:extLst>
            </p:cNvPr>
            <p:cNvSpPr/>
            <p:nvPr/>
          </p:nvSpPr>
          <p:spPr>
            <a:xfrm>
              <a:off x="6798694" y="776546"/>
              <a:ext cx="595345" cy="26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三方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FB94A964-DA8A-44D8-902C-4A81795477F8}"/>
                </a:ext>
              </a:extLst>
            </p:cNvPr>
            <p:cNvSpPr/>
            <p:nvPr/>
          </p:nvSpPr>
          <p:spPr>
            <a:xfrm>
              <a:off x="6081050" y="4540646"/>
              <a:ext cx="1278599" cy="567499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</a:p>
            <a:p>
              <a:pPr algn="ctr" defTabSz="914034">
                <a:defRPr/>
              </a:pP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Cluster Computing Autonomous Engine</a:t>
              </a: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1CD615D-AA80-431B-87F1-312A3D3CA426}"/>
                </a:ext>
              </a:extLst>
            </p:cNvPr>
            <p:cNvSpPr/>
            <p:nvPr/>
          </p:nvSpPr>
          <p:spPr>
            <a:xfrm>
              <a:off x="6081045" y="5175325"/>
              <a:ext cx="1278605" cy="516836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NCE / NCE-FI</a:t>
              </a:r>
            </a:p>
            <a:p>
              <a:pPr algn="ctr" defTabSz="914400">
                <a:defRPr/>
              </a:pP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Cloud Engine/</a:t>
              </a:r>
            </a:p>
            <a:p>
              <a:pPr algn="ctr" defTabSz="914400">
                <a:defRPr/>
              </a:pPr>
              <a:r>
                <a:rPr lang="en-US" altLang="zh-CN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NCE-</a:t>
              </a:r>
              <a:r>
                <a:rPr lang="en-US" altLang="zh-CN" sz="9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FabricInsight</a:t>
              </a: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C4A4F8C-CBC4-4009-81D0-4F7E666A7AA0}"/>
                </a:ext>
              </a:extLst>
            </p:cNvPr>
            <p:cNvSpPr txBox="1"/>
            <p:nvPr/>
          </p:nvSpPr>
          <p:spPr>
            <a:xfrm>
              <a:off x="75047" y="4572672"/>
              <a:ext cx="640880" cy="67523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130000"/>
                </a:lnSpc>
                <a:defRPr/>
              </a:pPr>
              <a:r>
                <a:rPr kumimoji="1"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L2</a:t>
              </a: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算力底座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B291EDA-B01B-4884-898F-C34ED93AB4C2}"/>
                </a:ext>
              </a:extLst>
            </p:cNvPr>
            <p:cNvSpPr txBox="1"/>
            <p:nvPr/>
          </p:nvSpPr>
          <p:spPr>
            <a:xfrm>
              <a:off x="75047" y="2720363"/>
              <a:ext cx="696183" cy="130163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3851"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L3</a:t>
              </a:r>
            </a:p>
            <a:p>
              <a:pPr defTabSz="913851"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智算使能</a:t>
              </a:r>
              <a:endParaRPr lang="en-US" altLang="zh-CN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851"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基础使能</a:t>
              </a: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智算平台</a:t>
              </a:r>
              <a:endParaRPr lang="zh-CN" altLang="en-US" sz="11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C05FEA12-5F89-4963-9901-05504C9DE5FA}"/>
                </a:ext>
              </a:extLst>
            </p:cNvPr>
            <p:cNvSpPr txBox="1"/>
            <p:nvPr/>
          </p:nvSpPr>
          <p:spPr>
            <a:xfrm>
              <a:off x="75047" y="1360722"/>
              <a:ext cx="684588" cy="103017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130000"/>
                </a:lnSpc>
                <a:defRPr/>
              </a:pPr>
              <a:r>
                <a:rPr kumimoji="1"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L4</a:t>
              </a: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</a:t>
              </a:r>
              <a:endParaRPr kumimoji="1" lang="en-US" altLang="zh-CN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0F4D3575-C83E-4046-B7B2-76BC7905039C}"/>
                </a:ext>
              </a:extLst>
            </p:cNvPr>
            <p:cNvSpPr txBox="1"/>
            <p:nvPr/>
          </p:nvSpPr>
          <p:spPr>
            <a:xfrm>
              <a:off x="75048" y="5978213"/>
              <a:ext cx="636144" cy="67523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130000"/>
                </a:lnSpc>
                <a:defRPr/>
              </a:pPr>
              <a:r>
                <a:rPr kumimoji="1"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L0/L1</a:t>
              </a: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机房配套</a:t>
              </a:r>
            </a:p>
          </p:txBody>
        </p:sp>
      </p:grpSp>
      <p:graphicFrame>
        <p:nvGraphicFramePr>
          <p:cNvPr id="93" name="表格 92">
            <a:extLst>
              <a:ext uri="{FF2B5EF4-FFF2-40B4-BE49-F238E27FC236}">
                <a16:creationId xmlns:a16="http://schemas.microsoft.com/office/drawing/2014/main" id="{8217F37F-A250-4769-BE64-1C62505A80C1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97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0388" y="283917"/>
            <a:ext cx="12327467" cy="412750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智算集群架构演进：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超大规模高速互联，提升有效算力，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负载更亲和</a:t>
            </a:r>
            <a:endParaRPr lang="en-US" altLang="zh-CN" sz="3199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2DB174B-4A3B-41D7-A9D7-61D318FA46FC}"/>
              </a:ext>
            </a:extLst>
          </p:cNvPr>
          <p:cNvGrpSpPr/>
          <p:nvPr/>
        </p:nvGrpSpPr>
        <p:grpSpPr>
          <a:xfrm>
            <a:off x="496962" y="952639"/>
            <a:ext cx="11398586" cy="1662543"/>
            <a:chOff x="3873938" y="802731"/>
            <a:chExt cx="8119356" cy="166319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C3ECB38-9F66-4CC9-807C-46ECE0F9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3125" y="992445"/>
              <a:ext cx="1623965" cy="1101422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03F36A8-3BFD-48A3-BEAB-0739BC131D8D}"/>
                </a:ext>
              </a:extLst>
            </p:cNvPr>
            <p:cNvSpPr/>
            <p:nvPr/>
          </p:nvSpPr>
          <p:spPr>
            <a:xfrm>
              <a:off x="5688251" y="2127365"/>
              <a:ext cx="1154628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风冷服务器集群</a:t>
              </a: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46D02868-8434-4C3A-8611-ACF94024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48650" y="802731"/>
              <a:ext cx="1371297" cy="1480851"/>
            </a:xfrm>
            <a:prstGeom prst="rect">
              <a:avLst/>
            </a:prstGeom>
          </p:spPr>
        </p:pic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FD45393-A6A9-43FB-BDC4-A55117F9864A}"/>
                </a:ext>
              </a:extLst>
            </p:cNvPr>
            <p:cNvSpPr/>
            <p:nvPr/>
          </p:nvSpPr>
          <p:spPr>
            <a:xfrm>
              <a:off x="7492674" y="2127365"/>
              <a:ext cx="1018475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液冷</a:t>
              </a:r>
              <a:r>
                <a:rPr lang="en-US" altLang="zh-CN" sz="1599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PoD</a:t>
              </a: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</a:t>
              </a: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21A49BC2-E3CE-4F5C-9687-3C92F7F1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8435" y="996362"/>
              <a:ext cx="3004859" cy="1093588"/>
            </a:xfrm>
            <a:prstGeom prst="rect">
              <a:avLst/>
            </a:prstGeom>
          </p:spPr>
        </p:pic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36D8066-1CA5-44D1-A914-3B29FE65C530}"/>
                </a:ext>
              </a:extLst>
            </p:cNvPr>
            <p:cNvSpPr/>
            <p:nvPr/>
          </p:nvSpPr>
          <p:spPr>
            <a:xfrm>
              <a:off x="9962095" y="2127365"/>
              <a:ext cx="862317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超节点集群</a:t>
              </a:r>
              <a:endPara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9" name="Picture 25" descr="E:\01转移\PTT元素\射光-01.png">
              <a:extLst>
                <a:ext uri="{FF2B5EF4-FFF2-40B4-BE49-F238E27FC236}">
                  <a16:creationId xmlns:a16="http://schemas.microsoft.com/office/drawing/2014/main" id="{F80B8D3B-D9C6-4964-9765-5B6FBE218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  <a14:imgEffect>
                        <a14:brightnessContrast bright="-1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7041948" y="1428611"/>
              <a:ext cx="1193308" cy="22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5" descr="E:\01转移\PTT元素\射光-01.png">
              <a:extLst>
                <a:ext uri="{FF2B5EF4-FFF2-40B4-BE49-F238E27FC236}">
                  <a16:creationId xmlns:a16="http://schemas.microsoft.com/office/drawing/2014/main" id="{E6279699-D900-4331-B0F6-6B9FDA43A1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  <a14:imgEffect>
                        <a14:brightnessContrast bright="-1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8123696" y="1430185"/>
              <a:ext cx="1193308" cy="22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D1BDD1C8-5410-487A-A4D5-BCD3389494E5}"/>
                </a:ext>
              </a:extLst>
            </p:cNvPr>
            <p:cNvSpPr/>
            <p:nvPr/>
          </p:nvSpPr>
          <p:spPr>
            <a:xfrm>
              <a:off x="4004536" y="2127365"/>
              <a:ext cx="716161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单机多卡</a:t>
              </a:r>
            </a:p>
          </p:txBody>
        </p:sp>
        <p:pic>
          <p:nvPicPr>
            <p:cNvPr id="84" name="Picture 25" descr="E:\01转移\PTT元素\射光-01.png">
              <a:extLst>
                <a:ext uri="{FF2B5EF4-FFF2-40B4-BE49-F238E27FC236}">
                  <a16:creationId xmlns:a16="http://schemas.microsoft.com/office/drawing/2014/main" id="{D311B7A3-ABCC-4E3A-9B32-CD4ECDA58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  <a14:imgEffect>
                        <a14:brightnessContrast bright="-1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4825970" y="1428614"/>
              <a:ext cx="1193308" cy="22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3010CA-3962-47CB-BCB6-DC333FE85163}"/>
                </a:ext>
              </a:extLst>
            </p:cNvPr>
            <p:cNvGrpSpPr/>
            <p:nvPr/>
          </p:nvGrpSpPr>
          <p:grpSpPr>
            <a:xfrm>
              <a:off x="3873938" y="1220534"/>
              <a:ext cx="1282712" cy="698165"/>
              <a:chOff x="3873938" y="1220534"/>
              <a:chExt cx="1282712" cy="698165"/>
            </a:xfrm>
          </p:grpSpPr>
          <p:pic>
            <p:nvPicPr>
              <p:cNvPr id="83" name="图片 27" descr="图片 27">
                <a:extLst>
                  <a:ext uri="{FF2B5EF4-FFF2-40B4-BE49-F238E27FC236}">
                    <a16:creationId xmlns:a16="http://schemas.microsoft.com/office/drawing/2014/main" id="{C70E3661-1FC6-4DD3-95A2-D30A5F6248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73938" y="1441505"/>
                <a:ext cx="1260198" cy="477194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D70690CD-3A11-46FE-B953-17F08F3F3593}"/>
                  </a:ext>
                </a:extLst>
              </p:cNvPr>
              <p:cNvSpPr/>
              <p:nvPr/>
            </p:nvSpPr>
            <p:spPr>
              <a:xfrm>
                <a:off x="4497766" y="1301610"/>
                <a:ext cx="233164" cy="2155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12">
                  <a:defRPr/>
                </a:pPr>
                <a:r>
                  <a:rPr lang="en-US" altLang="zh-CN" sz="8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 *</a:t>
                </a:r>
                <a:endParaRPr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36043058-A055-4A63-BD14-58004A9A8A60}"/>
                  </a:ext>
                </a:extLst>
              </p:cNvPr>
              <p:cNvSpPr/>
              <p:nvPr/>
            </p:nvSpPr>
            <p:spPr>
              <a:xfrm>
                <a:off x="4781907" y="1220534"/>
                <a:ext cx="374743" cy="340675"/>
              </a:xfrm>
              <a:prstGeom prst="ellipse">
                <a:avLst/>
              </a:prstGeom>
              <a:solidFill>
                <a:schemeClr val="tx2"/>
              </a:solidFill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C00000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1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BDFA23B6-6A9E-4DB4-AAF9-20A8E40BEB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39"/>
              <a:stretch/>
            </p:blipFill>
            <p:spPr>
              <a:xfrm>
                <a:off x="4845731" y="1273983"/>
                <a:ext cx="243764" cy="216742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/>
                </a:outerShdw>
                <a:reflection blurRad="25400" stA="50000" endPos="20000" dir="5400000" sy="-100000" algn="bl" rotWithShape="0"/>
              </a:effectLst>
            </p:spPr>
          </p:pic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E90F772-701F-4D80-80CC-16A3EAD8A08A}"/>
              </a:ext>
            </a:extLst>
          </p:cNvPr>
          <p:cNvGrpSpPr/>
          <p:nvPr/>
        </p:nvGrpSpPr>
        <p:grpSpPr>
          <a:xfrm>
            <a:off x="496963" y="2760563"/>
            <a:ext cx="11438843" cy="3208438"/>
            <a:chOff x="3817238" y="2760562"/>
            <a:chExt cx="8116186" cy="3603131"/>
          </a:xfrm>
        </p:grpSpPr>
        <p:sp>
          <p:nvSpPr>
            <p:cNvPr id="98" name="圆角矩形 78">
              <a:extLst>
                <a:ext uri="{FF2B5EF4-FFF2-40B4-BE49-F238E27FC236}">
                  <a16:creationId xmlns:a16="http://schemas.microsoft.com/office/drawing/2014/main" id="{39C57577-DF4E-408C-8C9B-077743E3B1AE}"/>
                </a:ext>
              </a:extLst>
            </p:cNvPr>
            <p:cNvSpPr/>
            <p:nvPr/>
          </p:nvSpPr>
          <p:spPr>
            <a:xfrm>
              <a:off x="3817238" y="2760562"/>
              <a:ext cx="8116186" cy="3603131"/>
            </a:xfrm>
            <a:prstGeom prst="roundRect">
              <a:avLst>
                <a:gd name="adj" fmla="val 2493"/>
              </a:avLst>
            </a:prstGeom>
            <a:gradFill>
              <a:gsLst>
                <a:gs pos="25000">
                  <a:srgbClr val="FFFFFF"/>
                </a:gs>
                <a:gs pos="100000">
                  <a:srgbClr val="FFFFFF">
                    <a:lumMod val="95000"/>
                  </a:srgbClr>
                </a:gs>
              </a:gsLst>
              <a:lin ang="162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" dir="54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914112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AF2FD8F-43D6-4D02-819C-E7692F344E94}"/>
                </a:ext>
              </a:extLst>
            </p:cNvPr>
            <p:cNvSpPr txBox="1"/>
            <p:nvPr/>
          </p:nvSpPr>
          <p:spPr>
            <a:xfrm>
              <a:off x="6819247" y="2809351"/>
              <a:ext cx="2017027" cy="51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lang="en-US" altLang="zh-CN" sz="17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7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智算集群架构设计思考</a:t>
              </a:r>
              <a:endPara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">
              <a:extLst>
                <a:ext uri="{FF2B5EF4-FFF2-40B4-BE49-F238E27FC236}">
                  <a16:creationId xmlns:a16="http://schemas.microsoft.com/office/drawing/2014/main" id="{B0252E0C-003A-4A1B-8865-882C9EC8E1D4}"/>
                </a:ext>
              </a:extLst>
            </p:cNvPr>
            <p:cNvSpPr/>
            <p:nvPr/>
          </p:nvSpPr>
          <p:spPr>
            <a:xfrm>
              <a:off x="3909477" y="5644692"/>
              <a:ext cx="1776852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L0</a:t>
              </a:r>
              <a:r>
                <a:rPr lang="zh-CN" altLang="en-US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L1</a:t>
              </a:r>
              <a:r>
                <a:rPr lang="zh-CN" altLang="en-US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机房配套</a:t>
              </a:r>
              <a:endParaRPr lang="en-US" altLang="zh-CN" sz="1200" b="1" kern="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能效 </a:t>
              </a:r>
              <a:r>
                <a:rPr lang="en-US" altLang="zh-CN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</a:t>
              </a:r>
              <a:r>
                <a:rPr lang="zh-CN" altLang="en-US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 </a:t>
              </a:r>
              <a:r>
                <a:rPr lang="en-US" altLang="zh-CN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承重 </a:t>
              </a:r>
              <a:r>
                <a:rPr lang="en-US" altLang="zh-CN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05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">
              <a:extLst>
                <a:ext uri="{FF2B5EF4-FFF2-40B4-BE49-F238E27FC236}">
                  <a16:creationId xmlns:a16="http://schemas.microsoft.com/office/drawing/2014/main" id="{537357C8-D4B6-4BA7-BA4F-D7F647EDAA77}"/>
                </a:ext>
              </a:extLst>
            </p:cNvPr>
            <p:cNvSpPr/>
            <p:nvPr/>
          </p:nvSpPr>
          <p:spPr>
            <a:xfrm>
              <a:off x="3909477" y="4916201"/>
              <a:ext cx="1776852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L2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算力底座</a:t>
              </a:r>
              <a:endParaRPr lang="en-US" altLang="zh-CN" sz="12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 </a:t>
              </a:r>
            </a:p>
          </p:txBody>
        </p:sp>
        <p:sp>
          <p:nvSpPr>
            <p:cNvPr id="104" name="矩形">
              <a:extLst>
                <a:ext uri="{FF2B5EF4-FFF2-40B4-BE49-F238E27FC236}">
                  <a16:creationId xmlns:a16="http://schemas.microsoft.com/office/drawing/2014/main" id="{74A86FEB-59C8-4982-B0F4-2C47A59E57E9}"/>
                </a:ext>
              </a:extLst>
            </p:cNvPr>
            <p:cNvSpPr/>
            <p:nvPr/>
          </p:nvSpPr>
          <p:spPr>
            <a:xfrm>
              <a:off x="5793692" y="5644692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高密、高功、液冷配套 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  <a:r>
                <a:rPr lang="en-US" altLang="zh-CN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PUE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，高能效</a:t>
              </a:r>
              <a:endParaRPr lang="en-US" altLang="zh-CN" sz="1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">
              <a:extLst>
                <a:ext uri="{FF2B5EF4-FFF2-40B4-BE49-F238E27FC236}">
                  <a16:creationId xmlns:a16="http://schemas.microsoft.com/office/drawing/2014/main" id="{E0FE7B3F-3E42-4BA0-AE47-278CF260835B}"/>
                </a:ext>
              </a:extLst>
            </p:cNvPr>
            <p:cNvSpPr/>
            <p:nvPr/>
          </p:nvSpPr>
          <p:spPr>
            <a:xfrm>
              <a:off x="5793692" y="4879341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算网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算存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存网协同、软硬协同、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全栈优化</a:t>
              </a:r>
              <a:endParaRPr lang="en-US" altLang="zh-CN" sz="1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提供长稳算力底座，达成极致算效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06" name="矩形">
              <a:extLst>
                <a:ext uri="{FF2B5EF4-FFF2-40B4-BE49-F238E27FC236}">
                  <a16:creationId xmlns:a16="http://schemas.microsoft.com/office/drawing/2014/main" id="{1E669CCF-8880-4349-998B-A2F1F1A54A3F}"/>
                </a:ext>
              </a:extLst>
            </p:cNvPr>
            <p:cNvSpPr/>
            <p:nvPr/>
          </p:nvSpPr>
          <p:spPr>
            <a:xfrm>
              <a:off x="5793692" y="4113990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大模型训练对计算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架构强亲和</a:t>
              </a:r>
              <a:endParaRPr lang="en-US" altLang="zh-CN" sz="12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故障管理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集群高可用</a:t>
              </a:r>
              <a:endParaRPr lang="zh-CN" altLang="en-US" sz="105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">
              <a:extLst>
                <a:ext uri="{FF2B5EF4-FFF2-40B4-BE49-F238E27FC236}">
                  <a16:creationId xmlns:a16="http://schemas.microsoft.com/office/drawing/2014/main" id="{D88E29C5-9AA7-4123-B9FE-E461BB89C1AE}"/>
                </a:ext>
              </a:extLst>
            </p:cNvPr>
            <p:cNvSpPr/>
            <p:nvPr/>
          </p:nvSpPr>
          <p:spPr>
            <a:xfrm>
              <a:off x="5793692" y="3348639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公有云多租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算力存力运力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可分可合</a:t>
              </a:r>
              <a:endParaRPr lang="en-US" altLang="zh-CN" sz="1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算力池化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</a:t>
              </a:r>
              <a:r>
                <a:rPr lang="en-US" altLang="zh-CN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高效训练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05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">
              <a:extLst>
                <a:ext uri="{FF2B5EF4-FFF2-40B4-BE49-F238E27FC236}">
                  <a16:creationId xmlns:a16="http://schemas.microsoft.com/office/drawing/2014/main" id="{0E1CC02A-6FF1-421E-BD7C-62231D2A81D5}"/>
                </a:ext>
              </a:extLst>
            </p:cNvPr>
            <p:cNvSpPr/>
            <p:nvPr/>
          </p:nvSpPr>
          <p:spPr>
            <a:xfrm>
              <a:off x="3909477" y="3340992"/>
              <a:ext cx="1776852" cy="1437505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L3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智算使能</a:t>
              </a:r>
              <a:endParaRPr lang="en-US" altLang="zh-CN" sz="12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（基础使能</a:t>
              </a:r>
              <a:r>
                <a:rPr lang="en-US" altLang="zh-CN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智算平台）</a:t>
              </a:r>
              <a:endParaRPr lang="en-US" altLang="zh-CN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调度平台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XX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</a:t>
              </a:r>
              <a:endParaRPr lang="en-US" altLang="zh-CN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MindX | CCAE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智能运维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 </a:t>
              </a:r>
              <a:endParaRPr lang="zh-CN" altLang="en-US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0E069FD1-8C11-4D30-AF43-F055F04E6AA4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92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43">
            <a:extLst>
              <a:ext uri="{FF2B5EF4-FFF2-40B4-BE49-F238E27FC236}">
                <a16:creationId xmlns:a16="http://schemas.microsoft.com/office/drawing/2014/main" id="{4BB57509-3A8E-45DE-830F-F5D411E4A1F8}"/>
              </a:ext>
            </a:extLst>
          </p:cNvPr>
          <p:cNvSpPr/>
          <p:nvPr/>
        </p:nvSpPr>
        <p:spPr>
          <a:xfrm>
            <a:off x="6195349" y="1041353"/>
            <a:ext cx="5430006" cy="2447906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4F62B0-E555-476C-827F-1D90A92995FC}"/>
              </a:ext>
            </a:extLst>
          </p:cNvPr>
          <p:cNvSpPr/>
          <p:nvPr/>
        </p:nvSpPr>
        <p:spPr>
          <a:xfrm>
            <a:off x="7190531" y="1188118"/>
            <a:ext cx="3603239" cy="25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超大规模集群互联技术</a:t>
            </a:r>
          </a:p>
        </p:txBody>
      </p:sp>
      <p:sp>
        <p:nvSpPr>
          <p:cNvPr id="4" name="圆角矩形 43">
            <a:extLst>
              <a:ext uri="{FF2B5EF4-FFF2-40B4-BE49-F238E27FC236}">
                <a16:creationId xmlns:a16="http://schemas.microsoft.com/office/drawing/2014/main" id="{F8C1D462-35F5-4AA8-80C6-72E232CDB8F8}"/>
              </a:ext>
            </a:extLst>
          </p:cNvPr>
          <p:cNvSpPr/>
          <p:nvPr/>
        </p:nvSpPr>
        <p:spPr>
          <a:xfrm>
            <a:off x="6195347" y="3592302"/>
            <a:ext cx="5430007" cy="2563814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101A08-123C-4C7A-B5FD-E46571176D15}"/>
              </a:ext>
            </a:extLst>
          </p:cNvPr>
          <p:cNvSpPr/>
          <p:nvPr/>
        </p:nvSpPr>
        <p:spPr>
          <a:xfrm>
            <a:off x="6407028" y="3704521"/>
            <a:ext cx="5104615" cy="346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集群高可用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易运维</a:t>
            </a:r>
          </a:p>
        </p:txBody>
      </p:sp>
      <p:sp>
        <p:nvSpPr>
          <p:cNvPr id="8" name="圆角矩形 43">
            <a:extLst>
              <a:ext uri="{FF2B5EF4-FFF2-40B4-BE49-F238E27FC236}">
                <a16:creationId xmlns:a16="http://schemas.microsoft.com/office/drawing/2014/main" id="{A35FB2B3-6689-4572-BC76-3E4B610079DB}"/>
              </a:ext>
            </a:extLst>
          </p:cNvPr>
          <p:cNvSpPr/>
          <p:nvPr/>
        </p:nvSpPr>
        <p:spPr>
          <a:xfrm>
            <a:off x="565634" y="1028801"/>
            <a:ext cx="5442851" cy="2447906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2790D8-2854-4656-90A4-E6A36B012810}"/>
              </a:ext>
            </a:extLst>
          </p:cNvPr>
          <p:cNvSpPr/>
          <p:nvPr/>
        </p:nvSpPr>
        <p:spPr>
          <a:xfrm>
            <a:off x="1268101" y="1156169"/>
            <a:ext cx="4123304" cy="323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基础设施的先进性</a:t>
            </a:r>
          </a:p>
        </p:txBody>
      </p:sp>
      <p:sp>
        <p:nvSpPr>
          <p:cNvPr id="3" name="圆角矩形 43">
            <a:extLst>
              <a:ext uri="{FF2B5EF4-FFF2-40B4-BE49-F238E27FC236}">
                <a16:creationId xmlns:a16="http://schemas.microsoft.com/office/drawing/2014/main" id="{87CAF954-6B1D-4E02-819F-D71006BE1FE7}"/>
              </a:ext>
            </a:extLst>
          </p:cNvPr>
          <p:cNvSpPr/>
          <p:nvPr/>
        </p:nvSpPr>
        <p:spPr>
          <a:xfrm>
            <a:off x="569562" y="3588004"/>
            <a:ext cx="5438923" cy="2568113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D31E6E-8588-46F7-A4C7-53843710409B}"/>
              </a:ext>
            </a:extLst>
          </p:cNvPr>
          <p:cNvSpPr/>
          <p:nvPr/>
        </p:nvSpPr>
        <p:spPr>
          <a:xfrm>
            <a:off x="1311642" y="3744933"/>
            <a:ext cx="4094462" cy="265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极致算力使用效率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4386730-AF42-44BF-9B66-13E627755FF8}"/>
              </a:ext>
            </a:extLst>
          </p:cNvPr>
          <p:cNvSpPr/>
          <p:nvPr/>
        </p:nvSpPr>
        <p:spPr>
          <a:xfrm>
            <a:off x="658235" y="4179670"/>
            <a:ext cx="2533502" cy="1566494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A2D70E7-B990-4047-8B01-E83A8AA3CEBE}"/>
              </a:ext>
            </a:extLst>
          </p:cNvPr>
          <p:cNvSpPr txBox="1"/>
          <p:nvPr/>
        </p:nvSpPr>
        <p:spPr>
          <a:xfrm>
            <a:off x="963414" y="4763175"/>
            <a:ext cx="2064930" cy="244538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defTabSz="913851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E1FF711-4626-4065-A9AC-939D3F662131}"/>
              </a:ext>
            </a:extLst>
          </p:cNvPr>
          <p:cNvSpPr/>
          <p:nvPr/>
        </p:nvSpPr>
        <p:spPr>
          <a:xfrm>
            <a:off x="3286654" y="4173796"/>
            <a:ext cx="2658169" cy="1566489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C070925-F140-41EF-B5D2-12AFC9D63F4D}"/>
              </a:ext>
            </a:extLst>
          </p:cNvPr>
          <p:cNvSpPr txBox="1"/>
          <p:nvPr/>
        </p:nvSpPr>
        <p:spPr>
          <a:xfrm>
            <a:off x="3445667" y="4749886"/>
            <a:ext cx="2431782" cy="72909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defTabSz="913851" eaLnBrk="0" fontAlgn="base" hangingPunct="0">
              <a:lnSpc>
                <a:spcPct val="150000"/>
              </a:lnSpc>
              <a:spcAft>
                <a:spcPts val="300"/>
              </a:spcAft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集群规模增大，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各类并行的通信额外开销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将影响算力利用率的保持度，即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线性度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，进而影响训练效率和成本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0BF51C1-DDB4-4B6C-8B50-5EFE50BB4597}"/>
              </a:ext>
            </a:extLst>
          </p:cNvPr>
          <p:cNvSpPr/>
          <p:nvPr/>
        </p:nvSpPr>
        <p:spPr>
          <a:xfrm>
            <a:off x="1001002" y="1161316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F7236D8-0C6B-423F-8DF8-4351AC493DAE}"/>
              </a:ext>
            </a:extLst>
          </p:cNvPr>
          <p:cNvSpPr/>
          <p:nvPr/>
        </p:nvSpPr>
        <p:spPr>
          <a:xfrm>
            <a:off x="6405364" y="1161316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E334B42-4AB4-4F74-A500-F0570AA3A75A}"/>
              </a:ext>
            </a:extLst>
          </p:cNvPr>
          <p:cNvSpPr/>
          <p:nvPr/>
        </p:nvSpPr>
        <p:spPr>
          <a:xfrm>
            <a:off x="1001002" y="3721249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5B264BAD-6361-4679-B544-BCF823A0A6D0}"/>
              </a:ext>
            </a:extLst>
          </p:cNvPr>
          <p:cNvSpPr/>
          <p:nvPr/>
        </p:nvSpPr>
        <p:spPr>
          <a:xfrm>
            <a:off x="6448567" y="3721249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39AB6FD0-1637-4E4C-826E-07909966A26D}"/>
              </a:ext>
            </a:extLst>
          </p:cNvPr>
          <p:cNvSpPr txBox="1"/>
          <p:nvPr/>
        </p:nvSpPr>
        <p:spPr>
          <a:xfrm>
            <a:off x="883393" y="3018717"/>
            <a:ext cx="4950958" cy="44605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智算中心基础设施不同于传统机房，走向以算力为中心的规划设计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需考虑单位功率密度提升、规模液冷技术的应用和网络工程部署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1B8B4D98-F1B2-4B19-ACEA-99A47C0AFE6C}"/>
              </a:ext>
            </a:extLst>
          </p:cNvPr>
          <p:cNvSpPr txBox="1"/>
          <p:nvPr/>
        </p:nvSpPr>
        <p:spPr>
          <a:xfrm>
            <a:off x="6560683" y="3018717"/>
            <a:ext cx="4950958" cy="44605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大模型从千亿稠密走向万亿稀疏，从单模态走向多模态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带来对于大规模组网、负载均衡、多级存储，及未来超节点的技术需求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4B7C6934-01FA-4C57-90B7-B9EA0A8121C4}"/>
              </a:ext>
            </a:extLst>
          </p:cNvPr>
          <p:cNvSpPr txBox="1"/>
          <p:nvPr/>
        </p:nvSpPr>
        <p:spPr>
          <a:xfrm>
            <a:off x="745307" y="4749886"/>
            <a:ext cx="2398517" cy="72909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defTabSz="913851" eaLnBrk="0" fontAlgn="base" hangingPunct="0">
              <a:lnSpc>
                <a:spcPct val="150000"/>
              </a:lnSpc>
              <a:spcAft>
                <a:spcPts val="300"/>
              </a:spcAft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伴随模型规模增大，引发单机执行中内存和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瓶颈、计算交互损耗、资源调度不均等问题，影响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模型算力利用率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MFU</a:t>
            </a: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002B74F0-1921-425C-B048-CE3A6260E0B1}"/>
              </a:ext>
            </a:extLst>
          </p:cNvPr>
          <p:cNvSpPr txBox="1"/>
          <p:nvPr/>
        </p:nvSpPr>
        <p:spPr>
          <a:xfrm>
            <a:off x="894264" y="4312657"/>
            <a:ext cx="2064929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单机执行效率（有效算力）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B3036FFB-599A-4880-AF10-235993754D03}"/>
              </a:ext>
            </a:extLst>
          </p:cNvPr>
          <p:cNvSpPr txBox="1"/>
          <p:nvPr/>
        </p:nvSpPr>
        <p:spPr>
          <a:xfrm>
            <a:off x="3594582" y="4312657"/>
            <a:ext cx="2064929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集群并行效率（线性度）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04DAE4AD-C6AF-4D46-BFC5-0148C936F954}"/>
              </a:ext>
            </a:extLst>
          </p:cNvPr>
          <p:cNvSpPr txBox="1"/>
          <p:nvPr/>
        </p:nvSpPr>
        <p:spPr>
          <a:xfrm>
            <a:off x="6316414" y="4172419"/>
            <a:ext cx="1701301" cy="1545906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05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5CAEC286-6CE3-448E-B15D-7124D76BFA90}"/>
              </a:ext>
            </a:extLst>
          </p:cNvPr>
          <p:cNvSpPr txBox="1"/>
          <p:nvPr/>
        </p:nvSpPr>
        <p:spPr>
          <a:xfrm>
            <a:off x="6310121" y="4382554"/>
            <a:ext cx="1624091" cy="58520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千万器件全机运行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故障频次高，管理难</a:t>
            </a: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9C5B8CAE-8105-44F1-B876-84AF367B0B87}"/>
              </a:ext>
            </a:extLst>
          </p:cNvPr>
          <p:cNvSpPr txBox="1"/>
          <p:nvPr/>
        </p:nvSpPr>
        <p:spPr>
          <a:xfrm>
            <a:off x="8061603" y="4171472"/>
            <a:ext cx="1701302" cy="1556630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05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42825FB2-7A0C-404A-A3B1-7871DC0F3693}"/>
              </a:ext>
            </a:extLst>
          </p:cNvPr>
          <p:cNvSpPr txBox="1"/>
          <p:nvPr/>
        </p:nvSpPr>
        <p:spPr>
          <a:xfrm>
            <a:off x="7966782" y="4382554"/>
            <a:ext cx="1921575" cy="58520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万卡级超复杂应用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问题定界定位复杂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54DDE4D5-3798-4EBC-A0F9-4C5628DB9371}"/>
              </a:ext>
            </a:extLst>
          </p:cNvPr>
          <p:cNvSpPr txBox="1"/>
          <p:nvPr/>
        </p:nvSpPr>
        <p:spPr>
          <a:xfrm>
            <a:off x="9826838" y="4171472"/>
            <a:ext cx="1701302" cy="1556630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05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4840F50-7AD3-4113-B1CD-A162243CF137}"/>
              </a:ext>
            </a:extLst>
          </p:cNvPr>
          <p:cNvSpPr txBox="1"/>
          <p:nvPr/>
        </p:nvSpPr>
        <p:spPr>
          <a:xfrm>
            <a:off x="9862312" y="4382554"/>
            <a:ext cx="1630352" cy="58520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万亿参数大作业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断点续训恢复缓慢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9401C6-111F-472D-9E2A-B38D046A771B}"/>
              </a:ext>
            </a:extLst>
          </p:cNvPr>
          <p:cNvSpPr txBox="1"/>
          <p:nvPr/>
        </p:nvSpPr>
        <p:spPr>
          <a:xfrm>
            <a:off x="6525334" y="1824607"/>
            <a:ext cx="797459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千亿稠密</a:t>
            </a: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F9F5EEDC-9609-45E4-9438-0EE4DD9503E0}"/>
              </a:ext>
            </a:extLst>
          </p:cNvPr>
          <p:cNvSpPr txBox="1"/>
          <p:nvPr/>
        </p:nvSpPr>
        <p:spPr>
          <a:xfrm>
            <a:off x="8173983" y="1823157"/>
            <a:ext cx="91991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十万亿稀疏</a:t>
            </a: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52A000A2-6406-4072-994B-034C26694C7E}"/>
              </a:ext>
            </a:extLst>
          </p:cNvPr>
          <p:cNvSpPr txBox="1"/>
          <p:nvPr/>
        </p:nvSpPr>
        <p:spPr>
          <a:xfrm>
            <a:off x="745306" y="5822702"/>
            <a:ext cx="4950958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集群需要通过软硬协同、算存网云全栈协同来综合提升算力使用效率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0CCFE93F-3D02-41D0-90B8-1B5025CB2D7C}"/>
              </a:ext>
            </a:extLst>
          </p:cNvPr>
          <p:cNvSpPr txBox="1"/>
          <p:nvPr/>
        </p:nvSpPr>
        <p:spPr>
          <a:xfrm>
            <a:off x="6500628" y="5822702"/>
            <a:ext cx="4950958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集群运维需要考虑跨产品故障定界定位、训练任务及时恢复等多个难题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64491301-0354-411D-BDE3-EB6A7EF93C9B}"/>
              </a:ext>
            </a:extLst>
          </p:cNvPr>
          <p:cNvGrpSpPr/>
          <p:nvPr/>
        </p:nvGrpSpPr>
        <p:grpSpPr>
          <a:xfrm>
            <a:off x="894089" y="1733824"/>
            <a:ext cx="2532380" cy="1063684"/>
            <a:chOff x="6648169" y="454654"/>
            <a:chExt cx="4936968" cy="3713272"/>
          </a:xfrm>
        </p:grpSpPr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42BA6BD9-4C78-4D20-A3BC-8CBAF17CF0EC}"/>
                </a:ext>
              </a:extLst>
            </p:cNvPr>
            <p:cNvCxnSpPr/>
            <p:nvPr/>
          </p:nvCxnSpPr>
          <p:spPr>
            <a:xfrm>
              <a:off x="6652075" y="3574809"/>
              <a:ext cx="4621954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66666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63671D0-C87D-4222-9873-82C1CB1A64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8169" y="1091206"/>
              <a:ext cx="7371" cy="2478222"/>
            </a:xfrm>
            <a:prstGeom prst="line">
              <a:avLst/>
            </a:prstGeom>
            <a:noFill/>
            <a:ln w="6350" cap="flat" cmpd="sng" algn="ctr">
              <a:solidFill>
                <a:srgbClr val="666666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2FA3F81-3449-42A7-A3E2-5734AE618649}"/>
                </a:ext>
              </a:extLst>
            </p:cNvPr>
            <p:cNvSpPr txBox="1"/>
            <p:nvPr/>
          </p:nvSpPr>
          <p:spPr>
            <a:xfrm>
              <a:off x="6779817" y="3480937"/>
              <a:ext cx="1003064" cy="6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5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16~19</a:t>
              </a:r>
              <a:endParaRPr kumimoji="1" lang="zh-CN" altLang="en-US" sz="5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B5D6A99-D8A3-4B02-9FF9-79368592C76C}"/>
                </a:ext>
              </a:extLst>
            </p:cNvPr>
            <p:cNvSpPr txBox="1"/>
            <p:nvPr/>
          </p:nvSpPr>
          <p:spPr>
            <a:xfrm>
              <a:off x="8240149" y="3474516"/>
              <a:ext cx="1276998" cy="6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5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20~21</a:t>
              </a:r>
              <a:endParaRPr kumimoji="1" lang="zh-CN" altLang="en-US" sz="5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C18BC46F-0470-458C-BAC9-B60B51DB7E0A}"/>
                </a:ext>
              </a:extLst>
            </p:cNvPr>
            <p:cNvSpPr txBox="1"/>
            <p:nvPr/>
          </p:nvSpPr>
          <p:spPr>
            <a:xfrm>
              <a:off x="9734823" y="3490401"/>
              <a:ext cx="1047761" cy="6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5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2022~</a:t>
              </a:r>
              <a:endParaRPr kumimoji="1" lang="zh-CN" altLang="en-US" sz="5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E8CF2FA0-9E76-4011-8D17-DE46316BE85F}"/>
                </a:ext>
              </a:extLst>
            </p:cNvPr>
            <p:cNvCxnSpPr/>
            <p:nvPr/>
          </p:nvCxnSpPr>
          <p:spPr bwMode="auto">
            <a:xfrm flipV="1">
              <a:off x="7145234" y="1262877"/>
              <a:ext cx="3644906" cy="1984841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BA61E6E-BEC1-4B6B-8FD3-DEDBE42AD1A7}"/>
                </a:ext>
              </a:extLst>
            </p:cNvPr>
            <p:cNvSpPr txBox="1"/>
            <p:nvPr/>
          </p:nvSpPr>
          <p:spPr>
            <a:xfrm>
              <a:off x="6771246" y="2533549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250W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CD3243A-4F86-4E03-BADC-B016ECFDF07A}"/>
                </a:ext>
              </a:extLst>
            </p:cNvPr>
            <p:cNvSpPr txBox="1"/>
            <p:nvPr/>
          </p:nvSpPr>
          <p:spPr>
            <a:xfrm>
              <a:off x="7621171" y="2122356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300W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2276B00F-5ADE-4DBB-91CB-DF5A1EE4A061}"/>
                </a:ext>
              </a:extLst>
            </p:cNvPr>
            <p:cNvSpPr txBox="1"/>
            <p:nvPr/>
          </p:nvSpPr>
          <p:spPr>
            <a:xfrm>
              <a:off x="8509866" y="1649643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400W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E32F3535-A0CE-415B-9E32-A2393F05534D}"/>
                </a:ext>
              </a:extLst>
            </p:cNvPr>
            <p:cNvSpPr txBox="1"/>
            <p:nvPr/>
          </p:nvSpPr>
          <p:spPr>
            <a:xfrm>
              <a:off x="9589092" y="1138142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700W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4715950F-2160-4559-80AE-5FAAA18ACADC}"/>
                </a:ext>
              </a:extLst>
            </p:cNvPr>
            <p:cNvSpPr txBox="1"/>
            <p:nvPr/>
          </p:nvSpPr>
          <p:spPr>
            <a:xfrm>
              <a:off x="10153949" y="454654"/>
              <a:ext cx="143118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SG" altLang="zh-CN" sz="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GPU/NPU</a:t>
              </a:r>
              <a:endParaRPr kumimoji="1" lang="zh-CN" altLang="en-US" sz="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1A9F0C38-4050-4893-9199-BC636C2C3F5F}"/>
              </a:ext>
            </a:extLst>
          </p:cNvPr>
          <p:cNvSpPr txBox="1"/>
          <p:nvPr/>
        </p:nvSpPr>
        <p:spPr>
          <a:xfrm>
            <a:off x="580555" y="2201391"/>
            <a:ext cx="412131" cy="21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300W</a:t>
            </a:r>
            <a:endParaRPr lang="en-US" altLang="zh-CN" sz="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883CB79-D4B0-4784-A426-14AEC22C4FEA}"/>
              </a:ext>
            </a:extLst>
          </p:cNvPr>
          <p:cNvSpPr txBox="1"/>
          <p:nvPr/>
        </p:nvSpPr>
        <p:spPr>
          <a:xfrm>
            <a:off x="628939" y="1616759"/>
            <a:ext cx="549937" cy="305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34">
              <a:lnSpc>
                <a:spcPct val="120000"/>
              </a:lnSpc>
              <a:defRPr/>
            </a:pPr>
            <a:r>
              <a:rPr lang="zh-CN" altLang="en-US" sz="7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芯片</a:t>
            </a:r>
            <a:r>
              <a:rPr lang="en-US" altLang="zh-CN" sz="7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TDP</a:t>
            </a:r>
          </a:p>
          <a:p>
            <a:pPr algn="ctr" defTabSz="914034">
              <a:lnSpc>
                <a:spcPct val="120000"/>
              </a:lnSpc>
              <a:defRPr/>
            </a:pPr>
            <a:r>
              <a:rPr lang="zh-CN" altLang="en-US" sz="5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满负荷功耗</a:t>
            </a:r>
            <a:endParaRPr lang="zh-CN" altLang="en-US" sz="9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266E4347-3F6D-4B15-94FF-79C6608CEAC0}"/>
              </a:ext>
            </a:extLst>
          </p:cNvPr>
          <p:cNvCxnSpPr/>
          <p:nvPr/>
        </p:nvCxnSpPr>
        <p:spPr>
          <a:xfrm>
            <a:off x="985521" y="2343026"/>
            <a:ext cx="1971361" cy="0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CBE22E8-9B94-433D-AE63-EE72264AEFFB}"/>
              </a:ext>
            </a:extLst>
          </p:cNvPr>
          <p:cNvSpPr txBox="1"/>
          <p:nvPr/>
        </p:nvSpPr>
        <p:spPr>
          <a:xfrm>
            <a:off x="2435898" y="1863299"/>
            <a:ext cx="193888" cy="1221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600">
                <a:solidFill>
                  <a:srgbClr val="C00000"/>
                </a:solidFill>
              </a:defRPr>
            </a:lvl1pPr>
          </a:lstStyle>
          <a:p>
            <a:pPr defTabSz="914034"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H100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C73E579-8B08-4219-9CA3-F16F22873FE3}"/>
              </a:ext>
            </a:extLst>
          </p:cNvPr>
          <p:cNvSpPr txBox="1"/>
          <p:nvPr/>
        </p:nvSpPr>
        <p:spPr>
          <a:xfrm>
            <a:off x="2069674" y="2001143"/>
            <a:ext cx="211513" cy="1221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600">
                <a:solidFill>
                  <a:srgbClr val="C00000"/>
                </a:solidFill>
              </a:defRPr>
            </a:lvl1pPr>
          </a:lstStyle>
          <a:p>
            <a:pPr defTabSz="914034"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A100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661B365A-B88C-418B-B02C-030C87E9068C}"/>
              </a:ext>
            </a:extLst>
          </p:cNvPr>
          <p:cNvSpPr/>
          <p:nvPr/>
        </p:nvSpPr>
        <p:spPr>
          <a:xfrm>
            <a:off x="4599876" y="2673979"/>
            <a:ext cx="2310913" cy="153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Source</a:t>
            </a:r>
            <a:r>
              <a:rPr lang="zh-CN" altLang="en-US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 </a:t>
            </a:r>
            <a:r>
              <a:rPr lang="en-US" altLang="zh-CN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ODCC《</a:t>
            </a:r>
            <a:r>
              <a:rPr lang="zh-CN" altLang="en-US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数据中心功率密度演进白皮书</a:t>
            </a:r>
            <a:r>
              <a:rPr lang="en-US" altLang="zh-CN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》</a:t>
            </a:r>
            <a:r>
              <a:rPr lang="zh-CN" altLang="en-US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和 公开资料整理</a:t>
            </a:r>
            <a:endParaRPr lang="en-US" altLang="zh-CN" sz="300" i="1" kern="0" dirty="0">
              <a:solidFill>
                <a:srgbClr val="1D1D1A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EF42F46F-EC13-4D2E-8426-1AB21A7BDD20}"/>
              </a:ext>
            </a:extLst>
          </p:cNvPr>
          <p:cNvGrpSpPr/>
          <p:nvPr/>
        </p:nvGrpSpPr>
        <p:grpSpPr>
          <a:xfrm>
            <a:off x="3295121" y="1499985"/>
            <a:ext cx="2441099" cy="1291569"/>
            <a:chOff x="6132397" y="952191"/>
            <a:chExt cx="5473446" cy="1921426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7758F667-DF5E-4F23-A349-07A2178985EC}"/>
                </a:ext>
              </a:extLst>
            </p:cNvPr>
            <p:cNvGrpSpPr/>
            <p:nvPr/>
          </p:nvGrpSpPr>
          <p:grpSpPr>
            <a:xfrm>
              <a:off x="7229703" y="1101220"/>
              <a:ext cx="4376140" cy="1772397"/>
              <a:chOff x="7977594" y="3259398"/>
              <a:chExt cx="3932861" cy="3058193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19F05DFE-D654-4C53-827A-684749F5E91C}"/>
                  </a:ext>
                </a:extLst>
              </p:cNvPr>
              <p:cNvGrpSpPr/>
              <p:nvPr/>
            </p:nvGrpSpPr>
            <p:grpSpPr>
              <a:xfrm>
                <a:off x="7981104" y="3681719"/>
                <a:ext cx="3618741" cy="2160000"/>
                <a:chOff x="7981104" y="3681719"/>
                <a:chExt cx="3618741" cy="2160000"/>
              </a:xfrm>
            </p:grpSpPr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F4EC5866-FDCD-4803-897C-4C660AE330AB}"/>
                    </a:ext>
                  </a:extLst>
                </p:cNvPr>
                <p:cNvSpPr/>
                <p:nvPr/>
              </p:nvSpPr>
              <p:spPr>
                <a:xfrm>
                  <a:off x="8297086" y="5121719"/>
                  <a:ext cx="336226" cy="720000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034">
                    <a:lnSpc>
                      <a:spcPct val="150000"/>
                    </a:lnSpc>
                    <a:defRPr/>
                  </a:pPr>
                  <a:endParaRPr lang="zh-CN" altLang="en-US" sz="800" ker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B433C53B-55AA-465A-91F1-7EE1F9293E42}"/>
                    </a:ext>
                  </a:extLst>
                </p:cNvPr>
                <p:cNvSpPr/>
                <p:nvPr/>
              </p:nvSpPr>
              <p:spPr>
                <a:xfrm>
                  <a:off x="9620627" y="4401719"/>
                  <a:ext cx="336226" cy="1440000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034">
                    <a:lnSpc>
                      <a:spcPct val="150000"/>
                    </a:lnSpc>
                    <a:defRPr/>
                  </a:pPr>
                  <a:endParaRPr lang="zh-CN" altLang="en-US" sz="800" ker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A5258247-B6E7-4EC4-B6EF-6901044CDA3F}"/>
                    </a:ext>
                  </a:extLst>
                </p:cNvPr>
                <p:cNvSpPr/>
                <p:nvPr/>
              </p:nvSpPr>
              <p:spPr>
                <a:xfrm>
                  <a:off x="10944168" y="3681719"/>
                  <a:ext cx="336226" cy="2160000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034">
                    <a:lnSpc>
                      <a:spcPct val="150000"/>
                    </a:lnSpc>
                    <a:defRPr/>
                  </a:pPr>
                  <a:endParaRPr lang="zh-CN" altLang="en-US" sz="800" ker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id="{D63A69B3-0EF7-4AE9-B2D8-648B0C6A86D3}"/>
                    </a:ext>
                  </a:extLst>
                </p:cNvPr>
                <p:cNvCxnSpPr/>
                <p:nvPr/>
              </p:nvCxnSpPr>
              <p:spPr>
                <a:xfrm>
                  <a:off x="7981104" y="5841719"/>
                  <a:ext cx="36187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666666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C85DD144-96BD-42E6-9D50-FEBC24509B8B}"/>
                  </a:ext>
                </a:extLst>
              </p:cNvPr>
              <p:cNvSpPr txBox="1"/>
              <p:nvPr/>
            </p:nvSpPr>
            <p:spPr>
              <a:xfrm>
                <a:off x="8080990" y="5767252"/>
                <a:ext cx="824020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~16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年</a:t>
                </a:r>
              </a:p>
            </p:txBody>
          </p: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3736972F-0307-4FC9-A6F0-1C1EF5C37D48}"/>
                  </a:ext>
                </a:extLst>
              </p:cNvPr>
              <p:cNvSpPr txBox="1"/>
              <p:nvPr/>
            </p:nvSpPr>
            <p:spPr>
              <a:xfrm>
                <a:off x="9324882" y="5767252"/>
                <a:ext cx="956408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17-21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年</a:t>
                </a:r>
              </a:p>
            </p:txBody>
          </p: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F2D8688A-228D-4F7D-82D2-EB2F953DCD49}"/>
                  </a:ext>
                </a:extLst>
              </p:cNvPr>
              <p:cNvSpPr txBox="1"/>
              <p:nvPr/>
            </p:nvSpPr>
            <p:spPr>
              <a:xfrm>
                <a:off x="10619842" y="5709714"/>
                <a:ext cx="1072649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22-25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年</a:t>
                </a: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~</a:t>
                </a:r>
                <a:endParaRPr lang="zh-CN" altLang="en-US" sz="6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F0DB7A0F-13D2-4427-AAFF-BACC50AF46D7}"/>
                  </a:ext>
                </a:extLst>
              </p:cNvPr>
              <p:cNvSpPr txBox="1"/>
              <p:nvPr/>
            </p:nvSpPr>
            <p:spPr>
              <a:xfrm>
                <a:off x="7977594" y="4594395"/>
                <a:ext cx="1133998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3~4kW/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架</a:t>
                </a:r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5CEA28A0-8A7D-49CD-8EB5-29E704DD53D2}"/>
                  </a:ext>
                </a:extLst>
              </p:cNvPr>
              <p:cNvSpPr txBox="1"/>
              <p:nvPr/>
            </p:nvSpPr>
            <p:spPr>
              <a:xfrm>
                <a:off x="9374975" y="3841372"/>
                <a:ext cx="1133998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5~8kW/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架</a:t>
                </a:r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283A4A9A-2DC8-4715-8561-A15E56F363AE}"/>
                  </a:ext>
                </a:extLst>
              </p:cNvPr>
              <p:cNvSpPr txBox="1"/>
              <p:nvPr/>
            </p:nvSpPr>
            <p:spPr>
              <a:xfrm>
                <a:off x="10595638" y="3259398"/>
                <a:ext cx="1314817" cy="550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20~60kW/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架</a:t>
                </a:r>
              </a:p>
            </p:txBody>
          </p:sp>
        </p:grp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2DEFDDC-1E5A-42C7-B583-4B9C61138AE1}"/>
                </a:ext>
              </a:extLst>
            </p:cNvPr>
            <p:cNvCxnSpPr/>
            <p:nvPr/>
          </p:nvCxnSpPr>
          <p:spPr>
            <a:xfrm flipV="1">
              <a:off x="7444414" y="1929428"/>
              <a:ext cx="1751821" cy="39767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C6A78E0F-FD68-44FF-9C2F-8BB5F5ECBA4D}"/>
                </a:ext>
              </a:extLst>
            </p:cNvPr>
            <p:cNvCxnSpPr>
              <a:endCxn id="151" idx="3"/>
            </p:cNvCxnSpPr>
            <p:nvPr/>
          </p:nvCxnSpPr>
          <p:spPr>
            <a:xfrm flipV="1">
              <a:off x="9150441" y="1571890"/>
              <a:ext cx="1182268" cy="36588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60DC6C75-A386-4427-A806-3FB31A9E501B}"/>
                </a:ext>
              </a:extLst>
            </p:cNvPr>
            <p:cNvSpPr/>
            <p:nvPr/>
          </p:nvSpPr>
          <p:spPr>
            <a:xfrm>
              <a:off x="7409989" y="2283923"/>
              <a:ext cx="69879" cy="768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9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0D3AF408-1AD8-4C68-9C26-5EFCE4D0FE38}"/>
                </a:ext>
              </a:extLst>
            </p:cNvPr>
            <p:cNvSpPr/>
            <p:nvPr/>
          </p:nvSpPr>
          <p:spPr>
            <a:xfrm>
              <a:off x="9138680" y="1909515"/>
              <a:ext cx="69879" cy="768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9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4BCFB809-D891-471E-A896-9252281DAB2F}"/>
                </a:ext>
              </a:extLst>
            </p:cNvPr>
            <p:cNvCxnSpPr>
              <a:stCxn id="151" idx="6"/>
            </p:cNvCxnSpPr>
            <p:nvPr/>
          </p:nvCxnSpPr>
          <p:spPr>
            <a:xfrm flipV="1">
              <a:off x="10392355" y="1408873"/>
              <a:ext cx="880418" cy="13586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06269BCC-A7C2-4C72-93DE-92FFA522E67B}"/>
                </a:ext>
              </a:extLst>
            </p:cNvPr>
            <p:cNvSpPr/>
            <p:nvPr/>
          </p:nvSpPr>
          <p:spPr>
            <a:xfrm>
              <a:off x="10322476" y="1506335"/>
              <a:ext cx="69879" cy="768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9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DF5D937F-060F-44A4-B008-5D0CDFF88198}"/>
                </a:ext>
              </a:extLst>
            </p:cNvPr>
            <p:cNvCxnSpPr/>
            <p:nvPr/>
          </p:nvCxnSpPr>
          <p:spPr>
            <a:xfrm>
              <a:off x="7236793" y="1311903"/>
              <a:ext cx="0" cy="1295402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55E69E2F-9691-49E1-A6DA-D49D42858713}"/>
                </a:ext>
              </a:extLst>
            </p:cNvPr>
            <p:cNvCxnSpPr/>
            <p:nvPr/>
          </p:nvCxnSpPr>
          <p:spPr>
            <a:xfrm flipV="1">
              <a:off x="7189477" y="2322324"/>
              <a:ext cx="30842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A8D9A768-F860-4648-875E-3EF8B8D74986}"/>
                </a:ext>
              </a:extLst>
            </p:cNvPr>
            <p:cNvSpPr txBox="1"/>
            <p:nvPr/>
          </p:nvSpPr>
          <p:spPr>
            <a:xfrm>
              <a:off x="6132397" y="1257256"/>
              <a:ext cx="1313009" cy="318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en-US" altLang="zh-CN" sz="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12kW/</a:t>
              </a:r>
              <a:r>
                <a:rPr lang="zh-CN" altLang="en-US" sz="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柜</a:t>
              </a:r>
            </a:p>
          </p:txBody>
        </p: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7BFBFD27-898D-4E15-94EE-D98E9BF30B79}"/>
                </a:ext>
              </a:extLst>
            </p:cNvPr>
            <p:cNvCxnSpPr/>
            <p:nvPr/>
          </p:nvCxnSpPr>
          <p:spPr>
            <a:xfrm>
              <a:off x="7255318" y="1927836"/>
              <a:ext cx="1919775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CF243B04-C317-4DB7-9C40-25A78A024A39}"/>
                </a:ext>
              </a:extLst>
            </p:cNvPr>
            <p:cNvCxnSpPr/>
            <p:nvPr/>
          </p:nvCxnSpPr>
          <p:spPr>
            <a:xfrm>
              <a:off x="7242026" y="1568005"/>
              <a:ext cx="29038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B619889F-2286-446D-AEDE-B4DB93D2D5B1}"/>
                </a:ext>
              </a:extLst>
            </p:cNvPr>
            <p:cNvSpPr txBox="1"/>
            <p:nvPr/>
          </p:nvSpPr>
          <p:spPr>
            <a:xfrm>
              <a:off x="6594107" y="952191"/>
              <a:ext cx="1621098" cy="349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lang="zh-CN" altLang="en-US" sz="7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平均功率密度</a:t>
              </a:r>
            </a:p>
          </p:txBody>
        </p: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0149F3D5-82BE-4B1B-904B-7FE7E3D601EA}"/>
                </a:ext>
              </a:extLst>
            </p:cNvPr>
            <p:cNvCxnSpPr/>
            <p:nvPr/>
          </p:nvCxnSpPr>
          <p:spPr>
            <a:xfrm flipH="1">
              <a:off x="7248584" y="1324359"/>
              <a:ext cx="3562751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B3663C4-1AC2-4412-901E-7D01079A8268}"/>
              </a:ext>
            </a:extLst>
          </p:cNvPr>
          <p:cNvCxnSpPr/>
          <p:nvPr/>
        </p:nvCxnSpPr>
        <p:spPr>
          <a:xfrm>
            <a:off x="3809994" y="1828589"/>
            <a:ext cx="1629739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1A9FE72-2412-49D4-9801-C2D99B35C5B3}"/>
              </a:ext>
            </a:extLst>
          </p:cNvPr>
          <p:cNvSpPr txBox="1"/>
          <p:nvPr/>
        </p:nvSpPr>
        <p:spPr>
          <a:xfrm>
            <a:off x="922866" y="2825544"/>
            <a:ext cx="2213514" cy="1230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12">
              <a:defRPr/>
            </a:pPr>
            <a:r>
              <a:rPr kumimoji="1"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kumimoji="1"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TDP</a:t>
            </a:r>
            <a:r>
              <a:rPr kumimoji="1"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功耗的上升，使液冷技术应用成为必然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CB134834-FF4B-4657-BCAE-4513C0204DCE}"/>
              </a:ext>
            </a:extLst>
          </p:cNvPr>
          <p:cNvSpPr txBox="1"/>
          <p:nvPr/>
        </p:nvSpPr>
        <p:spPr>
          <a:xfrm>
            <a:off x="3667197" y="2822303"/>
            <a:ext cx="2277624" cy="1230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12">
              <a:defRPr/>
            </a:pPr>
            <a:r>
              <a:rPr kumimoji="1"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智算进一步拉高功耗密度需求，单机柜超过</a:t>
            </a:r>
            <a:r>
              <a:rPr kumimoji="1"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50kW</a:t>
            </a:r>
            <a:endParaRPr kumimoji="1" lang="zh-CN" altLang="en-US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42BCFC5-99BE-43C7-A1C1-E908BBEDA284}"/>
              </a:ext>
            </a:extLst>
          </p:cNvPr>
          <p:cNvSpPr/>
          <p:nvPr/>
        </p:nvSpPr>
        <p:spPr>
          <a:xfrm>
            <a:off x="9844368" y="2310925"/>
            <a:ext cx="1577347" cy="562181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</a:t>
            </a:r>
            <a:endParaRPr kumimoji="1" lang="en-US" altLang="zh-CN" sz="1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↓</a:t>
            </a:r>
            <a:br>
              <a:rPr kumimoji="1" lang="en-US" altLang="zh-CN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超节点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07698C0-B920-46F4-A37F-BFFCFA92D84F}"/>
              </a:ext>
            </a:extLst>
          </p:cNvPr>
          <p:cNvSpPr/>
          <p:nvPr/>
        </p:nvSpPr>
        <p:spPr>
          <a:xfrm>
            <a:off x="6557806" y="2298988"/>
            <a:ext cx="1577347" cy="560621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更大规模组网</a:t>
            </a:r>
            <a:endParaRPr kumimoji="1" lang="en-US" altLang="zh-CN" sz="1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en-US" altLang="zh-CN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网络均衡负载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502B6C6A-7063-4E32-B786-629C41544133}"/>
              </a:ext>
            </a:extLst>
          </p:cNvPr>
          <p:cNvSpPr/>
          <p:nvPr/>
        </p:nvSpPr>
        <p:spPr>
          <a:xfrm>
            <a:off x="8201087" y="2305588"/>
            <a:ext cx="1577347" cy="560621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多级存储技术的应用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0EF0C09E-ED3D-45F2-BD04-2CF01A52A247}"/>
              </a:ext>
            </a:extLst>
          </p:cNvPr>
          <p:cNvSpPr txBox="1"/>
          <p:nvPr/>
        </p:nvSpPr>
        <p:spPr>
          <a:xfrm>
            <a:off x="8592702" y="2458080"/>
            <a:ext cx="848813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endParaRPr kumimoji="1" lang="zh-CN" altLang="en-US" sz="1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522ABA6-B80B-49F4-8D76-B4F98F0A2CF5}"/>
              </a:ext>
            </a:extLst>
          </p:cNvPr>
          <p:cNvSpPr txBox="1"/>
          <p:nvPr/>
        </p:nvSpPr>
        <p:spPr>
          <a:xfrm>
            <a:off x="6381373" y="5103430"/>
            <a:ext cx="1504053" cy="498355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软硬件故障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模式复杂、种类多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D30566D-624B-40FB-996E-3BE304449658}"/>
              </a:ext>
            </a:extLst>
          </p:cNvPr>
          <p:cNvSpPr txBox="1"/>
          <p:nvPr/>
        </p:nvSpPr>
        <p:spPr>
          <a:xfrm>
            <a:off x="7950384" y="4988059"/>
            <a:ext cx="1877480" cy="72909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典型硬件故障定位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应用类复杂故障</a:t>
            </a:r>
            <a:r>
              <a:rPr lang="zh-CN" altLang="en-US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可长达</a:t>
            </a:r>
            <a:r>
              <a:rPr lang="en-US" altLang="zh-CN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484CE1A5-4E14-4B7D-A76F-108A8CD626E4}"/>
              </a:ext>
            </a:extLst>
          </p:cNvPr>
          <p:cNvSpPr txBox="1"/>
          <p:nvPr/>
        </p:nvSpPr>
        <p:spPr>
          <a:xfrm>
            <a:off x="9731091" y="5103430"/>
            <a:ext cx="1877480" cy="498355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万卡集群长稳仅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平均恢复时长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6E13B30-E6B4-4A00-B239-C896063BDCD1}"/>
              </a:ext>
            </a:extLst>
          </p:cNvPr>
          <p:cNvSpPr txBox="1"/>
          <p:nvPr/>
        </p:nvSpPr>
        <p:spPr>
          <a:xfrm>
            <a:off x="9280761" y="1826813"/>
            <a:ext cx="644519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单模态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5861B66-B292-40FC-908F-0AD8C4E06E58}"/>
              </a:ext>
            </a:extLst>
          </p:cNvPr>
          <p:cNvSpPr txBox="1"/>
          <p:nvPr/>
        </p:nvSpPr>
        <p:spPr>
          <a:xfrm>
            <a:off x="10680896" y="1825363"/>
            <a:ext cx="700533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77A7ECE-3259-496E-AC1C-8E63108A2D1D}"/>
              </a:ext>
            </a:extLst>
          </p:cNvPr>
          <p:cNvSpPr/>
          <p:nvPr/>
        </p:nvSpPr>
        <p:spPr>
          <a:xfrm>
            <a:off x="518517" y="200632"/>
            <a:ext cx="11207670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defRPr/>
            </a:pP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建设领先智算集群需要考虑的四大关键要素</a:t>
            </a:r>
          </a:p>
        </p:txBody>
      </p:sp>
      <p:sp>
        <p:nvSpPr>
          <p:cNvPr id="116" name="箭头: 右 115">
            <a:extLst>
              <a:ext uri="{FF2B5EF4-FFF2-40B4-BE49-F238E27FC236}">
                <a16:creationId xmlns:a16="http://schemas.microsoft.com/office/drawing/2014/main" id="{21A170C2-F95C-4891-9C9C-A98C43544A97}"/>
              </a:ext>
            </a:extLst>
          </p:cNvPr>
          <p:cNvSpPr/>
          <p:nvPr/>
        </p:nvSpPr>
        <p:spPr>
          <a:xfrm>
            <a:off x="7397664" y="1843441"/>
            <a:ext cx="701449" cy="152008"/>
          </a:xfrm>
          <a:prstGeom prst="rightArrow">
            <a:avLst>
              <a:gd name="adj1" fmla="val 50000"/>
              <a:gd name="adj2" fmla="val 11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B93837F5-5722-4BFD-9081-91081D66FBB8}"/>
              </a:ext>
            </a:extLst>
          </p:cNvPr>
          <p:cNvSpPr/>
          <p:nvPr/>
        </p:nvSpPr>
        <p:spPr>
          <a:xfrm>
            <a:off x="9952363" y="1843441"/>
            <a:ext cx="701449" cy="152008"/>
          </a:xfrm>
          <a:prstGeom prst="rightArrow">
            <a:avLst>
              <a:gd name="adj1" fmla="val 50000"/>
              <a:gd name="adj2" fmla="val 11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2" name="表格 91">
            <a:extLst>
              <a:ext uri="{FF2B5EF4-FFF2-40B4-BE49-F238E27FC236}">
                <a16:creationId xmlns:a16="http://schemas.microsoft.com/office/drawing/2014/main" id="{AA3872CE-2E66-43B9-B33D-FD6C14BA99C5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60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集群计算架构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245650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">
            <a:extLst>
              <a:ext uri="{FF2B5EF4-FFF2-40B4-BE49-F238E27FC236}">
                <a16:creationId xmlns:a16="http://schemas.microsoft.com/office/drawing/2014/main" id="{3F1C87D7-8460-45DA-A46C-2EBA37763C4D}"/>
              </a:ext>
            </a:extLst>
          </p:cNvPr>
          <p:cNvSpPr/>
          <p:nvPr/>
        </p:nvSpPr>
        <p:spPr>
          <a:xfrm>
            <a:off x="4987576" y="5428927"/>
            <a:ext cx="6785063" cy="74511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spcAft>
                <a:spcPts val="300"/>
              </a:spcAft>
              <a:defRPr/>
            </a:pPr>
            <a:endParaRPr lang="en-US" altLang="zh-CN" sz="1799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2745" y="354013"/>
            <a:ext cx="11831637" cy="411162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智算集群架构顶层设计：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 集群规模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计算效率 持续提升有效算力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9DCCC47-4CF9-42D6-9ECB-F310062FD141}"/>
              </a:ext>
            </a:extLst>
          </p:cNvPr>
          <p:cNvSpPr/>
          <p:nvPr/>
        </p:nvSpPr>
        <p:spPr>
          <a:xfrm>
            <a:off x="4978299" y="4025795"/>
            <a:ext cx="6785063" cy="13376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spcAft>
                <a:spcPts val="300"/>
              </a:spcAft>
              <a:defRPr/>
            </a:pPr>
            <a:endParaRPr lang="en-US" altLang="zh-CN" sz="1799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20FE2716-B6DC-4935-BB9F-A999A454CE7C}"/>
              </a:ext>
            </a:extLst>
          </p:cNvPr>
          <p:cNvSpPr/>
          <p:nvPr/>
        </p:nvSpPr>
        <p:spPr>
          <a:xfrm>
            <a:off x="4966206" y="2701246"/>
            <a:ext cx="6785063" cy="124277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spcAft>
                <a:spcPts val="300"/>
              </a:spcAft>
              <a:defRPr/>
            </a:pPr>
            <a:endParaRPr lang="en-US" altLang="zh-CN" sz="1799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6440AA-D5A9-4640-A945-203F4FC71543}"/>
              </a:ext>
            </a:extLst>
          </p:cNvPr>
          <p:cNvSpPr/>
          <p:nvPr/>
        </p:nvSpPr>
        <p:spPr>
          <a:xfrm>
            <a:off x="455689" y="2064404"/>
            <a:ext cx="4171149" cy="4208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1A7214-B9AC-4473-8895-71ECDAA1C317}"/>
              </a:ext>
            </a:extLst>
          </p:cNvPr>
          <p:cNvGrpSpPr/>
          <p:nvPr/>
        </p:nvGrpSpPr>
        <p:grpSpPr>
          <a:xfrm>
            <a:off x="1265702" y="793163"/>
            <a:ext cx="9555834" cy="952065"/>
            <a:chOff x="1263814" y="1022066"/>
            <a:chExt cx="9559570" cy="95243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FEED20F-8D79-40EB-95B8-7E063B16637B}"/>
                </a:ext>
              </a:extLst>
            </p:cNvPr>
            <p:cNvSpPr/>
            <p:nvPr/>
          </p:nvSpPr>
          <p:spPr>
            <a:xfrm>
              <a:off x="1263814" y="1289942"/>
              <a:ext cx="6100528" cy="4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集群有效算力</a:t>
              </a:r>
              <a:r>
                <a:rPr lang="zh-CN" altLang="en-US" sz="19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(</a:t>
              </a:r>
              <a:r>
                <a:rPr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单卡算力*</a:t>
              </a:r>
              <a:r>
                <a:rPr lang="en-US" altLang="zh-CN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NPU</a:t>
              </a:r>
              <a:r>
                <a:rPr lang="zh-CN" altLang="en-US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卡数</a:t>
              </a:r>
              <a:r>
                <a:rPr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 </a:t>
              </a:r>
              <a:r>
                <a:rPr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计算效率</a:t>
              </a:r>
              <a:r>
                <a:rPr lang="zh-CN" altLang="en-US" sz="19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999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≈</a:t>
              </a:r>
              <a:endParaRPr lang="zh-CN" altLang="en-US" sz="19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94D395B-ADE6-400A-8606-C1C924D7B391}"/>
                </a:ext>
              </a:extLst>
            </p:cNvPr>
            <p:cNvCxnSpPr>
              <a:cxnSpLocks/>
            </p:cNvCxnSpPr>
            <p:nvPr/>
          </p:nvCxnSpPr>
          <p:spPr>
            <a:xfrm>
              <a:off x="7469379" y="1482896"/>
              <a:ext cx="3354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5906A61-BF2E-45B0-BE53-1525733B21BF}"/>
                </a:ext>
              </a:extLst>
            </p:cNvPr>
            <p:cNvSpPr/>
            <p:nvPr/>
          </p:nvSpPr>
          <p:spPr>
            <a:xfrm>
              <a:off x="7368493" y="1022066"/>
              <a:ext cx="3416051" cy="4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kumimoji="1"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kumimoji="1"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*大模型参数量*有效样本量</a:t>
              </a:r>
              <a:endPara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B890F-A921-41AE-A0F4-7C83E8D3A580}"/>
                </a:ext>
              </a:extLst>
            </p:cNvPr>
            <p:cNvSpPr/>
            <p:nvPr/>
          </p:nvSpPr>
          <p:spPr>
            <a:xfrm>
              <a:off x="8541091" y="1574393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kumimoji="1"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训练时长</a:t>
              </a:r>
              <a:endParaRPr lang="zh-CN" altLang="en-US" sz="19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E96E8B98-8D77-4D17-AEF1-D54DD70AF755}"/>
              </a:ext>
            </a:extLst>
          </p:cNvPr>
          <p:cNvSpPr/>
          <p:nvPr/>
        </p:nvSpPr>
        <p:spPr>
          <a:xfrm>
            <a:off x="949217" y="2281750"/>
            <a:ext cx="3063659" cy="376898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百卡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千卡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十万卡</a:t>
            </a:r>
            <a:endParaRPr lang="zh-CN" altLang="en-US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15B2547-F657-44D4-9E64-B0CD7A12A69A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2496144" y="1363686"/>
            <a:ext cx="1828669" cy="4680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EE4E117-F3B8-4896-AAAE-BE1085E2780E}"/>
              </a:ext>
            </a:extLst>
          </p:cNvPr>
          <p:cNvCxnSpPr>
            <a:cxnSpLocks/>
          </p:cNvCxnSpPr>
          <p:nvPr/>
        </p:nvCxnSpPr>
        <p:spPr>
          <a:xfrm>
            <a:off x="6026512" y="1457812"/>
            <a:ext cx="2508526" cy="4433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07FF80F3-827C-4B79-8F3B-33C38F9A7159}"/>
              </a:ext>
            </a:extLst>
          </p:cNvPr>
          <p:cNvGraphicFramePr>
            <a:graphicFrameLocks noGrp="1"/>
          </p:cNvGraphicFramePr>
          <p:nvPr/>
        </p:nvGraphicFramePr>
        <p:xfrm>
          <a:off x="668485" y="3014052"/>
          <a:ext cx="3821228" cy="3090410"/>
        </p:xfrm>
        <a:graphic>
          <a:graphicData uri="http://schemas.openxmlformats.org/drawingml/2006/table">
            <a:tbl>
              <a:tblPr/>
              <a:tblGrid>
                <a:gridCol w="1750146">
                  <a:extLst>
                    <a:ext uri="{9D8B030D-6E8A-4147-A177-3AD203B41FA5}">
                      <a16:colId xmlns:a16="http://schemas.microsoft.com/office/drawing/2014/main" val="1285206023"/>
                    </a:ext>
                  </a:extLst>
                </a:gridCol>
                <a:gridCol w="992567">
                  <a:extLst>
                    <a:ext uri="{9D8B030D-6E8A-4147-A177-3AD203B41FA5}">
                      <a16:colId xmlns:a16="http://schemas.microsoft.com/office/drawing/2014/main" val="2874232152"/>
                    </a:ext>
                  </a:extLst>
                </a:gridCol>
                <a:gridCol w="1078515">
                  <a:extLst>
                    <a:ext uri="{9D8B030D-6E8A-4147-A177-3AD203B41FA5}">
                      <a16:colId xmlns:a16="http://schemas.microsoft.com/office/drawing/2014/main" val="4190856317"/>
                    </a:ext>
                  </a:extLst>
                </a:gridCol>
              </a:tblGrid>
              <a:tr h="320582"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</a:t>
                      </a:r>
                      <a:endParaRPr lang="zh-CN" altLang="en-US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  <a:endParaRPr lang="zh-CN" altLang="en-US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749337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GPT-4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GPT-5</a:t>
                      </a:r>
                      <a:r>
                        <a:rPr lang="zh-CN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（推测）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116851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参数量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35988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Token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量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897231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训练时长目标</a:t>
                      </a:r>
                      <a:r>
                        <a:rPr lang="zh-CN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（天）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199839"/>
                  </a:ext>
                </a:extLst>
              </a:tr>
              <a:tr h="577047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算力需求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 flops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16）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x.x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xx.x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829222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等效卡数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13658"/>
                  </a:ext>
                </a:extLst>
              </a:tr>
              <a:tr h="589871"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对应集群算力档位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B5C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</a:t>
                      </a:r>
                      <a:endParaRPr lang="en-US" altLang="zh-CN" sz="12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18732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xxxx</a:t>
                      </a:r>
                      <a:r>
                        <a:rPr lang="zh-CN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altLang="zh-CN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B5C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xxE</a:t>
                      </a:r>
                      <a:endParaRPr lang="en-US" altLang="zh-CN" sz="12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18732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xxxx</a:t>
                      </a:r>
                      <a:r>
                        <a:rPr lang="zh-CN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altLang="zh-CN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B5C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24881"/>
                  </a:ext>
                </a:extLst>
              </a:tr>
            </a:tbl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4E5C311-005A-4784-9678-7BE9A392EAC2}"/>
              </a:ext>
            </a:extLst>
          </p:cNvPr>
          <p:cNvSpPr/>
          <p:nvPr/>
        </p:nvSpPr>
        <p:spPr>
          <a:xfrm>
            <a:off x="249878" y="2666747"/>
            <a:ext cx="4333184" cy="33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034" fontAlgn="ctr">
              <a:defRPr/>
            </a:pPr>
            <a:r>
              <a:rPr lang="zh-CN" altLang="en-US" sz="159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模型发展驱动</a:t>
            </a:r>
            <a:endParaRPr lang="zh-CN" altLang="en-US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BD6C1B-5050-4DF3-96EC-082531886199}"/>
              </a:ext>
            </a:extLst>
          </p:cNvPr>
          <p:cNvSpPr/>
          <p:nvPr/>
        </p:nvSpPr>
        <p:spPr>
          <a:xfrm>
            <a:off x="1891085" y="1831749"/>
            <a:ext cx="1210116" cy="498916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zh-CN" altLang="en-US" sz="19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</a:t>
            </a:r>
            <a:endParaRPr lang="en-US" altLang="zh-CN" sz="1999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78">
            <a:extLst>
              <a:ext uri="{FF2B5EF4-FFF2-40B4-BE49-F238E27FC236}">
                <a16:creationId xmlns:a16="http://schemas.microsoft.com/office/drawing/2014/main" id="{C26732DE-C974-4D29-88B3-14B3BFA1C699}"/>
              </a:ext>
            </a:extLst>
          </p:cNvPr>
          <p:cNvSpPr/>
          <p:nvPr/>
        </p:nvSpPr>
        <p:spPr>
          <a:xfrm>
            <a:off x="4734762" y="2064405"/>
            <a:ext cx="7129418" cy="4208882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7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4E22FAA-AAFA-4D3C-B435-336A49B2C366}"/>
              </a:ext>
            </a:extLst>
          </p:cNvPr>
          <p:cNvSpPr/>
          <p:nvPr/>
        </p:nvSpPr>
        <p:spPr>
          <a:xfrm>
            <a:off x="4793071" y="2731349"/>
            <a:ext cx="2908998" cy="3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模型算力利用率（</a:t>
            </a:r>
            <a:r>
              <a:rPr lang="en-US" altLang="zh-CN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MFU</a:t>
            </a: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251B951-D4BD-444F-BF17-F776DD804BAB}"/>
              </a:ext>
            </a:extLst>
          </p:cNvPr>
          <p:cNvSpPr/>
          <p:nvPr/>
        </p:nvSpPr>
        <p:spPr>
          <a:xfrm>
            <a:off x="4804712" y="4056356"/>
            <a:ext cx="2885718" cy="3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万卡集群线性度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A099543-A733-44E6-A763-71E2BA6FAF48}"/>
              </a:ext>
            </a:extLst>
          </p:cNvPr>
          <p:cNvSpPr/>
          <p:nvPr/>
        </p:nvSpPr>
        <p:spPr>
          <a:xfrm>
            <a:off x="5038813" y="5556958"/>
            <a:ext cx="2417519" cy="307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故障恢复时间（</a:t>
            </a:r>
            <a:r>
              <a:rPr lang="en-US" altLang="zh-CN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8F84093-49C9-4ECF-A981-FF848D9F1B72}"/>
              </a:ext>
            </a:extLst>
          </p:cNvPr>
          <p:cNvSpPr txBox="1"/>
          <p:nvPr/>
        </p:nvSpPr>
        <p:spPr>
          <a:xfrm>
            <a:off x="5042246" y="2258447"/>
            <a:ext cx="6676081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668">
              <a:lnSpc>
                <a:spcPct val="150000"/>
              </a:lnSpc>
              <a:defRPr/>
            </a:pP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计算效率 </a:t>
            </a:r>
            <a:r>
              <a:rPr lang="en-US" altLang="zh-CN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 </a:t>
            </a:r>
            <a:r>
              <a:rPr lang="en-US" altLang="zh-CN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 </a:t>
            </a:r>
            <a:r>
              <a:rPr lang="en-US" altLang="zh-CN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中断时间最短</a:t>
            </a:r>
            <a:endParaRPr lang="zh-CN" altLang="en-US" sz="19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ED7EABE-EB86-4568-92BF-25AEF4C502EF}"/>
              </a:ext>
            </a:extLst>
          </p:cNvPr>
          <p:cNvSpPr/>
          <p:nvPr/>
        </p:nvSpPr>
        <p:spPr>
          <a:xfrm>
            <a:off x="7422258" y="2668481"/>
            <a:ext cx="4502144" cy="1233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算的更快：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提升算子、算法效率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算的更省：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降低调度和计算开销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运的高效：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提升参数交换带宽和网络利用率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4A2C1D1-001A-417B-A905-06B12F4147D6}"/>
              </a:ext>
            </a:extLst>
          </p:cNvPr>
          <p:cNvSpPr/>
          <p:nvPr/>
        </p:nvSpPr>
        <p:spPr>
          <a:xfrm>
            <a:off x="7422259" y="5417853"/>
            <a:ext cx="4329009" cy="825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少出故障：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硬件高可靠、训前压测检查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快速恢复：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断点续训，快速定界</a:t>
            </a:r>
            <a:r>
              <a:rPr lang="en-US" altLang="zh-CN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快换快修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0C3BF40-45B1-4BBF-8B6F-3117B63777E3}"/>
              </a:ext>
            </a:extLst>
          </p:cNvPr>
          <p:cNvSpPr/>
          <p:nvPr/>
        </p:nvSpPr>
        <p:spPr>
          <a:xfrm>
            <a:off x="7422259" y="3934355"/>
            <a:ext cx="4329009" cy="144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高效并行：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架构亲和的模型切分策略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高效通信：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360" lvl="1" indent="-269767" defTabSz="9144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增大参数面热点通信带宽和覆盖范围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360" lvl="1" indent="-269767" defTabSz="9144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降低冲突，持续提升网络利用率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C124EC9-B999-4E96-B677-3F8E4793EB3B}"/>
              </a:ext>
            </a:extLst>
          </p:cNvPr>
          <p:cNvSpPr/>
          <p:nvPr/>
        </p:nvSpPr>
        <p:spPr>
          <a:xfrm>
            <a:off x="7822305" y="1818904"/>
            <a:ext cx="1210116" cy="498916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zh-CN" altLang="en-US" sz="19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计算效率</a:t>
            </a:r>
            <a:endParaRPr lang="en-US" altLang="zh-CN" sz="1999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4EB139D9-3694-45A9-A3BE-80DC6ED8E073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92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50342A47-3847-4D9F-9C41-C6AD35F013AB}"/>
              </a:ext>
            </a:extLst>
          </p:cNvPr>
          <p:cNvSpPr/>
          <p:nvPr/>
        </p:nvSpPr>
        <p:spPr>
          <a:xfrm>
            <a:off x="4155999" y="3316307"/>
            <a:ext cx="3785996" cy="309188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lvl="1" defTabSz="914400">
              <a:defRPr/>
            </a:pPr>
            <a:endParaRPr lang="en-US" altLang="zh-CN" sz="1600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algn="ctr" defTabSz="913485">
              <a:defRPr/>
            </a:pPr>
            <a:endParaRPr lang="en-US" altLang="zh-CN" sz="16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A73E53-C6A1-4990-855C-8E22E9E2FA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069" y="230191"/>
            <a:ext cx="12058625" cy="534342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智算集群设计主线：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将整集群作为一台计算机来设计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(DC as a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Computer)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以实现大模型负载亲和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92950F7-0839-4BC5-AD19-FE70B689EA65}"/>
              </a:ext>
            </a:extLst>
          </p:cNvPr>
          <p:cNvGrpSpPr/>
          <p:nvPr/>
        </p:nvGrpSpPr>
        <p:grpSpPr>
          <a:xfrm>
            <a:off x="808084" y="1487936"/>
            <a:ext cx="11009400" cy="899369"/>
            <a:chOff x="1560503" y="1331740"/>
            <a:chExt cx="9761083" cy="901977"/>
          </a:xfrm>
        </p:grpSpPr>
        <p:sp>
          <p:nvSpPr>
            <p:cNvPr id="12" name="直角三角形 11">
              <a:extLst>
                <a:ext uri="{FF2B5EF4-FFF2-40B4-BE49-F238E27FC236}">
                  <a16:creationId xmlns:a16="http://schemas.microsoft.com/office/drawing/2014/main" id="{971B94FB-166D-4DA8-A505-68ED3876EA5F}"/>
                </a:ext>
              </a:extLst>
            </p:cNvPr>
            <p:cNvSpPr/>
            <p:nvPr/>
          </p:nvSpPr>
          <p:spPr>
            <a:xfrm>
              <a:off x="1560503" y="1354600"/>
              <a:ext cx="2706503" cy="879117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884" h="779339">
                  <a:moveTo>
                    <a:pt x="0" y="779339"/>
                  </a:moveTo>
                  <a:lnTo>
                    <a:pt x="2302884" y="0"/>
                  </a:lnTo>
                  <a:lnTo>
                    <a:pt x="1152128" y="779339"/>
                  </a:lnTo>
                  <a:lnTo>
                    <a:pt x="0" y="779339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直角三角形 11">
              <a:extLst>
                <a:ext uri="{FF2B5EF4-FFF2-40B4-BE49-F238E27FC236}">
                  <a16:creationId xmlns:a16="http://schemas.microsoft.com/office/drawing/2014/main" id="{5878177B-675B-4A11-BAB9-526DDD09B7E6}"/>
                </a:ext>
              </a:extLst>
            </p:cNvPr>
            <p:cNvSpPr/>
            <p:nvPr/>
          </p:nvSpPr>
          <p:spPr>
            <a:xfrm flipH="1">
              <a:off x="7739596" y="1360470"/>
              <a:ext cx="3581990" cy="849292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884" h="779339">
                  <a:moveTo>
                    <a:pt x="0" y="779339"/>
                  </a:moveTo>
                  <a:lnTo>
                    <a:pt x="2302884" y="0"/>
                  </a:lnTo>
                  <a:lnTo>
                    <a:pt x="1152128" y="779339"/>
                  </a:lnTo>
                  <a:lnTo>
                    <a:pt x="0" y="779339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直角三角形 11">
              <a:extLst>
                <a:ext uri="{FF2B5EF4-FFF2-40B4-BE49-F238E27FC236}">
                  <a16:creationId xmlns:a16="http://schemas.microsoft.com/office/drawing/2014/main" id="{87DE568D-E4CA-4EC9-B956-EB7EF20107D6}"/>
                </a:ext>
              </a:extLst>
            </p:cNvPr>
            <p:cNvSpPr/>
            <p:nvPr/>
          </p:nvSpPr>
          <p:spPr>
            <a:xfrm>
              <a:off x="4788883" y="1331740"/>
              <a:ext cx="2503800" cy="878021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  <a:gd name="connsiteX0" fmla="*/ 0 w 1152128"/>
                <a:gd name="connsiteY0" fmla="*/ 744615 h 744615"/>
                <a:gd name="connsiteX1" fmla="*/ 666390 w 1152128"/>
                <a:gd name="connsiteY1" fmla="*/ 0 h 744615"/>
                <a:gd name="connsiteX2" fmla="*/ 1152128 w 1152128"/>
                <a:gd name="connsiteY2" fmla="*/ 744615 h 744615"/>
                <a:gd name="connsiteX3" fmla="*/ 0 w 1152128"/>
                <a:gd name="connsiteY3" fmla="*/ 744615 h 744615"/>
                <a:gd name="connsiteX0" fmla="*/ 0 w 1152128"/>
                <a:gd name="connsiteY0" fmla="*/ 744615 h 744615"/>
                <a:gd name="connsiteX1" fmla="*/ 543416 w 1152128"/>
                <a:gd name="connsiteY1" fmla="*/ 0 h 744615"/>
                <a:gd name="connsiteX2" fmla="*/ 1152128 w 1152128"/>
                <a:gd name="connsiteY2" fmla="*/ 744615 h 744615"/>
                <a:gd name="connsiteX3" fmla="*/ 0 w 1152128"/>
                <a:gd name="connsiteY3" fmla="*/ 744615 h 744615"/>
                <a:gd name="connsiteX0" fmla="*/ 0 w 1152128"/>
                <a:gd name="connsiteY0" fmla="*/ 744615 h 744615"/>
                <a:gd name="connsiteX1" fmla="*/ 543416 w 1152128"/>
                <a:gd name="connsiteY1" fmla="*/ 0 h 744615"/>
                <a:gd name="connsiteX2" fmla="*/ 664587 w 1152128"/>
                <a:gd name="connsiteY2" fmla="*/ 17685 h 744615"/>
                <a:gd name="connsiteX3" fmla="*/ 1152128 w 1152128"/>
                <a:gd name="connsiteY3" fmla="*/ 744615 h 744615"/>
                <a:gd name="connsiteX4" fmla="*/ 0 w 1152128"/>
                <a:gd name="connsiteY4" fmla="*/ 744615 h 744615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64587 w 1152128"/>
                <a:gd name="connsiteY2" fmla="*/ 13961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80366 w 1152128"/>
                <a:gd name="connsiteY2" fmla="*/ 21409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96145 w 1152128"/>
                <a:gd name="connsiteY2" fmla="*/ 118224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3158 w 1152128"/>
                <a:gd name="connsiteY2" fmla="*/ 3630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97898 w 1152128"/>
                <a:gd name="connsiteY2" fmla="*/ 25132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2281 w 1152128"/>
                <a:gd name="connsiteY2" fmla="*/ 1582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2281 w 1152128"/>
                <a:gd name="connsiteY2" fmla="*/ 1582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4911 w 1152128"/>
                <a:gd name="connsiteY2" fmla="*/ 4652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56719 h 756719"/>
                <a:gd name="connsiteX1" fmla="*/ 454004 w 1152128"/>
                <a:gd name="connsiteY1" fmla="*/ 15828 h 756719"/>
                <a:gd name="connsiteX2" fmla="*/ 708417 w 1152128"/>
                <a:gd name="connsiteY2" fmla="*/ 0 h 756719"/>
                <a:gd name="connsiteX3" fmla="*/ 1152128 w 1152128"/>
                <a:gd name="connsiteY3" fmla="*/ 756719 h 756719"/>
                <a:gd name="connsiteX4" fmla="*/ 0 w 1152128"/>
                <a:gd name="connsiteY4" fmla="*/ 756719 h 756719"/>
                <a:gd name="connsiteX0" fmla="*/ 0 w 1152128"/>
                <a:gd name="connsiteY0" fmla="*/ 743686 h 743686"/>
                <a:gd name="connsiteX1" fmla="*/ 454004 w 1152128"/>
                <a:gd name="connsiteY1" fmla="*/ 2795 h 743686"/>
                <a:gd name="connsiteX2" fmla="*/ 707540 w 1152128"/>
                <a:gd name="connsiteY2" fmla="*/ 0 h 743686"/>
                <a:gd name="connsiteX3" fmla="*/ 1152128 w 1152128"/>
                <a:gd name="connsiteY3" fmla="*/ 743686 h 743686"/>
                <a:gd name="connsiteX4" fmla="*/ 0 w 1152128"/>
                <a:gd name="connsiteY4" fmla="*/ 743686 h 74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743686">
                  <a:moveTo>
                    <a:pt x="0" y="743686"/>
                  </a:moveTo>
                  <a:lnTo>
                    <a:pt x="454004" y="2795"/>
                  </a:lnTo>
                  <a:lnTo>
                    <a:pt x="707540" y="0"/>
                  </a:lnTo>
                  <a:lnTo>
                    <a:pt x="1152128" y="743686"/>
                  </a:lnTo>
                  <a:lnTo>
                    <a:pt x="0" y="743686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6534B484-71FC-4973-8D5F-47662F2650B4}"/>
              </a:ext>
            </a:extLst>
          </p:cNvPr>
          <p:cNvSpPr/>
          <p:nvPr/>
        </p:nvSpPr>
        <p:spPr>
          <a:xfrm>
            <a:off x="480075" y="1499863"/>
            <a:ext cx="3452003" cy="723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算力规模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9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理论峰值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10EF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级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100EF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ZF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级</a:t>
            </a:r>
            <a:r>
              <a:rPr lang="zh-CN" altLang="en-US" sz="1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94F6DB-5C92-489C-B509-B841D1126780}"/>
              </a:ext>
            </a:extLst>
          </p:cNvPr>
          <p:cNvSpPr/>
          <p:nvPr/>
        </p:nvSpPr>
        <p:spPr>
          <a:xfrm>
            <a:off x="4470497" y="1499863"/>
            <a:ext cx="3172388" cy="769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算力利用率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模型实际利用算力 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理论算力</a:t>
            </a: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799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ED58B-FD66-4B1C-A21A-4CC93B50B7F3}"/>
              </a:ext>
            </a:extLst>
          </p:cNvPr>
          <p:cNvSpPr/>
          <p:nvPr/>
        </p:nvSpPr>
        <p:spPr>
          <a:xfrm>
            <a:off x="8859697" y="1499863"/>
            <a:ext cx="2518638" cy="7231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可用度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9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保障大模型训练长时稳定运行</a:t>
            </a:r>
            <a:endParaRPr lang="en-US" altLang="zh-CN" sz="1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A976C3-3F82-43FA-BDC3-CCE89C46A89F}"/>
              </a:ext>
            </a:extLst>
          </p:cNvPr>
          <p:cNvSpPr/>
          <p:nvPr/>
        </p:nvSpPr>
        <p:spPr>
          <a:xfrm>
            <a:off x="316276" y="3323020"/>
            <a:ext cx="3741827" cy="308887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lvl="1" defTabSz="914400">
              <a:defRPr/>
            </a:pPr>
            <a:endParaRPr lang="en-US" altLang="zh-CN" sz="1600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algn="ctr" defTabSz="913485">
              <a:defRPr/>
            </a:pPr>
            <a:endParaRPr lang="en-US" altLang="zh-CN" sz="16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2CED40E5-A4CA-456F-BDF3-C6CC867F3C4F}"/>
              </a:ext>
            </a:extLst>
          </p:cNvPr>
          <p:cNvSpPr/>
          <p:nvPr/>
        </p:nvSpPr>
        <p:spPr>
          <a:xfrm rot="5400000">
            <a:off x="5979314" y="-2660238"/>
            <a:ext cx="141853" cy="7888981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60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6D6414-C54E-4D02-9F15-D3902B29D46A}"/>
              </a:ext>
            </a:extLst>
          </p:cNvPr>
          <p:cNvSpPr/>
          <p:nvPr/>
        </p:nvSpPr>
        <p:spPr>
          <a:xfrm>
            <a:off x="4354046" y="3424030"/>
            <a:ext cx="337797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3B40407-5E0A-458F-B54C-107B2B2CE822}"/>
              </a:ext>
            </a:extLst>
          </p:cNvPr>
          <p:cNvSpPr/>
          <p:nvPr/>
        </p:nvSpPr>
        <p:spPr>
          <a:xfrm>
            <a:off x="888023" y="3316307"/>
            <a:ext cx="264097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软件协同设计突破规模上限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93BABE-B978-4F48-8D7F-709A391BC619}"/>
              </a:ext>
            </a:extLst>
          </p:cNvPr>
          <p:cNvSpPr/>
          <p:nvPr/>
        </p:nvSpPr>
        <p:spPr>
          <a:xfrm>
            <a:off x="503143" y="3758966"/>
            <a:ext cx="3411245" cy="262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硬件能力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软件能力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管理：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数千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~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万级节点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云化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纳管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&amp;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资源池化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调度：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数千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~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万级节点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资源管理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&amp;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作业调度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运维：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『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弹性敏捷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规建维优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』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自智运维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C566212-4EE9-4EC4-B2DD-0042BA05D6A1}"/>
              </a:ext>
            </a:extLst>
          </p:cNvPr>
          <p:cNvGrpSpPr/>
          <p:nvPr/>
        </p:nvGrpSpPr>
        <p:grpSpPr>
          <a:xfrm>
            <a:off x="764423" y="4106480"/>
            <a:ext cx="3147107" cy="617254"/>
            <a:chOff x="849723" y="3215632"/>
            <a:chExt cx="3147107" cy="61725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2B3BD01-781E-4964-8AEF-000015DE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152" y="3462658"/>
              <a:ext cx="377126" cy="37022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0E17597-BF72-41EA-BA84-3C40AF5F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5779" y="3462658"/>
              <a:ext cx="374646" cy="365726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37D1FBA-DA78-48C1-9923-A802968EA3D1}"/>
                </a:ext>
              </a:extLst>
            </p:cNvPr>
            <p:cNvSpPr/>
            <p:nvPr/>
          </p:nvSpPr>
          <p:spPr>
            <a:xfrm>
              <a:off x="2297763" y="3549811"/>
              <a:ext cx="6687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MW~GW</a:t>
              </a:r>
              <a:endParaRPr lang="zh-CN" altLang="en-US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8A61990-D9A8-4FBF-8806-8C986BFA4C7B}"/>
                </a:ext>
              </a:extLst>
            </p:cNvPr>
            <p:cNvSpPr/>
            <p:nvPr/>
          </p:nvSpPr>
          <p:spPr>
            <a:xfrm>
              <a:off x="3318439" y="3536715"/>
              <a:ext cx="67839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PUE</a:t>
              </a: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≤</a:t>
              </a: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61085B7-D8E2-4AFC-BC25-C7F3E60E4CB3}"/>
                </a:ext>
              </a:extLst>
            </p:cNvPr>
            <p:cNvSpPr/>
            <p:nvPr/>
          </p:nvSpPr>
          <p:spPr>
            <a:xfrm>
              <a:off x="1944893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0AC1E46-5531-4FBB-AF1A-D7367D362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702" y="3462658"/>
              <a:ext cx="377126" cy="338512"/>
            </a:xfrm>
            <a:prstGeom prst="rect">
              <a:avLst/>
            </a:prstGeom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69B4FF1-CD8C-4CB7-AF73-590C2E74CC8A}"/>
                </a:ext>
              </a:extLst>
            </p:cNvPr>
            <p:cNvSpPr/>
            <p:nvPr/>
          </p:nvSpPr>
          <p:spPr>
            <a:xfrm>
              <a:off x="1214762" y="3451555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</a:t>
              </a: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超大机房</a:t>
              </a:r>
              <a:endPara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88B04F10-F02D-4603-A9DB-26AAC0D7CBC4}"/>
                </a:ext>
              </a:extLst>
            </p:cNvPr>
            <p:cNvSpPr/>
            <p:nvPr/>
          </p:nvSpPr>
          <p:spPr>
            <a:xfrm>
              <a:off x="849723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A9C0281-2DBC-483D-A6AA-4CA27A9EDE31}"/>
                </a:ext>
              </a:extLst>
            </p:cNvPr>
            <p:cNvSpPr/>
            <p:nvPr/>
          </p:nvSpPr>
          <p:spPr>
            <a:xfrm>
              <a:off x="2938534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液冷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DE88AC9-1950-4822-B1FE-8A090320BB5D}"/>
              </a:ext>
            </a:extLst>
          </p:cNvPr>
          <p:cNvGrpSpPr/>
          <p:nvPr/>
        </p:nvGrpSpPr>
        <p:grpSpPr>
          <a:xfrm>
            <a:off x="742885" y="4938383"/>
            <a:ext cx="3115262" cy="692497"/>
            <a:chOff x="751861" y="4215849"/>
            <a:chExt cx="3115262" cy="69249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AA43D26-4305-40D2-BBD8-BF019485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80" y="4481832"/>
              <a:ext cx="385430" cy="338554"/>
            </a:xfrm>
            <a:prstGeom prst="rect">
              <a:avLst/>
            </a:prstGeom>
          </p:spPr>
        </p:pic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7E152BD-EABC-40C3-AE83-D16C89A9D8ED}"/>
                </a:ext>
              </a:extLst>
            </p:cNvPr>
            <p:cNvSpPr/>
            <p:nvPr/>
          </p:nvSpPr>
          <p:spPr>
            <a:xfrm>
              <a:off x="1106713" y="4439460"/>
              <a:ext cx="4924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高密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高能效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81ED6F9-6555-4060-9C2E-D9E6C905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9214" y="4481832"/>
              <a:ext cx="387140" cy="375583"/>
            </a:xfrm>
            <a:prstGeom prst="rect">
              <a:avLst/>
            </a:prstGeom>
          </p:spPr>
        </p:pic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1438E79-CC18-458B-BCEF-7055A3042C88}"/>
                </a:ext>
              </a:extLst>
            </p:cNvPr>
            <p:cNvSpPr/>
            <p:nvPr/>
          </p:nvSpPr>
          <p:spPr>
            <a:xfrm>
              <a:off x="2292425" y="4272597"/>
              <a:ext cx="55801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万卡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十万卡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高速无损互连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E85FBA5-0BA1-4400-A45D-B63D2DCA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4366" y="4481832"/>
              <a:ext cx="375049" cy="404815"/>
            </a:xfrm>
            <a:prstGeom prst="rect">
              <a:avLst/>
            </a:prstGeom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98A938B-2976-4915-8363-00C991D06C2B}"/>
                </a:ext>
              </a:extLst>
            </p:cNvPr>
            <p:cNvSpPr/>
            <p:nvPr/>
          </p:nvSpPr>
          <p:spPr>
            <a:xfrm>
              <a:off x="3310560" y="4215849"/>
              <a:ext cx="556563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高并发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数千客户端</a:t>
              </a: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高带宽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TB</a:t>
              </a: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级）</a:t>
              </a:r>
              <a:endParaRPr lang="en-US" altLang="zh-CN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IOPS</a:t>
              </a:r>
            </a:p>
            <a:p>
              <a:pPr defTabSz="914400">
                <a:defRPr/>
              </a:pP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（亿级）</a:t>
              </a:r>
              <a:endParaRPr lang="en-US" altLang="zh-CN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454E8F0-739C-4D0C-B12F-ED5499E84B0E}"/>
                </a:ext>
              </a:extLst>
            </p:cNvPr>
            <p:cNvSpPr/>
            <p:nvPr/>
          </p:nvSpPr>
          <p:spPr>
            <a:xfrm>
              <a:off x="751861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546EBE7-5039-4F9F-957F-F6E79903D73A}"/>
                </a:ext>
              </a:extLst>
            </p:cNvPr>
            <p:cNvSpPr/>
            <p:nvPr/>
          </p:nvSpPr>
          <p:spPr>
            <a:xfrm>
              <a:off x="1870003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D0E7EA2-EFA4-49BD-912D-EBD1463CCDC6}"/>
                </a:ext>
              </a:extLst>
            </p:cNvPr>
            <p:cNvSpPr/>
            <p:nvPr/>
          </p:nvSpPr>
          <p:spPr>
            <a:xfrm>
              <a:off x="2884083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B9FACA3-3A3A-48DF-8AA1-5F3100A85685}"/>
              </a:ext>
            </a:extLst>
          </p:cNvPr>
          <p:cNvSpPr/>
          <p:nvPr/>
        </p:nvSpPr>
        <p:spPr>
          <a:xfrm>
            <a:off x="4081557" y="391537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</a:p>
        </p:txBody>
      </p:sp>
      <p:pic>
        <p:nvPicPr>
          <p:cNvPr id="76" name="Picture 2" descr="https://img-blog.csdnimg.cn/0120caf98cb34141ba03f71de0969731.png">
            <a:extLst>
              <a:ext uri="{FF2B5EF4-FFF2-40B4-BE49-F238E27FC236}">
                <a16:creationId xmlns:a16="http://schemas.microsoft.com/office/drawing/2014/main" id="{93803CEC-0546-4ECC-82DE-5CB335C8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67" y="4168555"/>
            <a:ext cx="1433046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DB688A4-D855-4481-8E82-8C739884B049}"/>
              </a:ext>
            </a:extLst>
          </p:cNvPr>
          <p:cNvSpPr/>
          <p:nvPr/>
        </p:nvSpPr>
        <p:spPr>
          <a:xfrm>
            <a:off x="4225326" y="4112089"/>
            <a:ext cx="1962384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模型并行切分最优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4979C4D-4928-433E-9515-2EA1FF41C4BC}"/>
              </a:ext>
            </a:extLst>
          </p:cNvPr>
          <p:cNvSpPr/>
          <p:nvPr/>
        </p:nvSpPr>
        <p:spPr>
          <a:xfrm>
            <a:off x="4525041" y="4397572"/>
            <a:ext cx="1927690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数据并行、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张量并行、</a:t>
            </a:r>
            <a:b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</a:b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流水并行、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EP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专家并行</a:t>
            </a:r>
            <a:endParaRPr lang="en-US" altLang="zh-CN" sz="10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4F998B-A6A8-4E62-B74B-4B61C054A192}"/>
              </a:ext>
            </a:extLst>
          </p:cNvPr>
          <p:cNvSpPr/>
          <p:nvPr/>
        </p:nvSpPr>
        <p:spPr>
          <a:xfrm>
            <a:off x="4225326" y="4763933"/>
            <a:ext cx="2724748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算网协同提升网络性能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6F36FE7-A75F-4EC8-B751-B202D781CBAD}"/>
              </a:ext>
            </a:extLst>
          </p:cNvPr>
          <p:cNvSpPr/>
          <p:nvPr/>
        </p:nvSpPr>
        <p:spPr>
          <a:xfrm>
            <a:off x="4525041" y="5026715"/>
            <a:ext cx="3474314" cy="85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全网负载均衡：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算网联合全局通信优化，解决参数面大象流多打一拥塞，提升带宽利用率和训练效率</a:t>
            </a:r>
            <a:endParaRPr lang="en-US" altLang="zh-CN" sz="10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大带宽加速参数交换：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构建独立高速总线平面，加速无法掩藏的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和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EP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热点流量</a:t>
            </a:r>
            <a:endParaRPr lang="en-US" altLang="zh-CN" sz="10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072AD98-613D-4B8B-8E09-6882A650472D}"/>
              </a:ext>
            </a:extLst>
          </p:cNvPr>
          <p:cNvSpPr/>
          <p:nvPr/>
        </p:nvSpPr>
        <p:spPr>
          <a:xfrm>
            <a:off x="1072259" y="781605"/>
            <a:ext cx="9921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领先的智算集群 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算力规模 *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算力利用率 *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可用度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0218374-1AF3-4F01-A48F-89375B8F4319}"/>
              </a:ext>
            </a:extLst>
          </p:cNvPr>
          <p:cNvSpPr/>
          <p:nvPr/>
        </p:nvSpPr>
        <p:spPr>
          <a:xfrm>
            <a:off x="8044708" y="3316307"/>
            <a:ext cx="3966585" cy="308887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E40F523-F6C6-4C68-A6D6-451DE54B7A20}"/>
                  </a:ext>
                </a:extLst>
              </p:cNvPr>
              <p:cNvSpPr/>
              <p:nvPr/>
            </p:nvSpPr>
            <p:spPr>
              <a:xfrm>
                <a:off x="8058552" y="2470257"/>
                <a:ext cx="3952741" cy="77106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tIns="36000" bIns="36000">
                <a:spAutoFit/>
              </a:bodyPr>
              <a:lstStyle/>
              <a:p>
                <a:pPr defTabSz="913851">
                  <a:defRPr/>
                </a:pPr>
                <a:endParaRPr kumimoji="1" lang="en-US" altLang="zh-CN" sz="4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𝐀𝐯𝐚𝐢𝐥𝐚𝐛𝐢𝐥𝐢𝐭𝐲</m:t>
                      </m:r>
                      <m:r>
                        <a:rPr kumimoji="1" lang="zh-CN" altLang="en-US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≈</m:t>
                      </m:r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 </m:t>
                      </m:r>
                      <m:f>
                        <m:fPr>
                          <m:ctrlPr>
                            <a:rPr kumimoji="1" lang="en-US" altLang="zh-CN" sz="11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CN" sz="11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100" b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𝐂𝐊𝐏𝐓</m:t>
                              </m:r>
                            </m:num>
                            <m:den>
                              <m:r>
                                <a:rPr kumimoji="1" lang="en-US" altLang="zh-CN" sz="1100" b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1100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𝐌𝐓𝐓𝐑</m:t>
                          </m:r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1100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𝐌𝐓𝐁𝐅</m:t>
                          </m:r>
                        </m:den>
                      </m:f>
                      <m:r>
                        <a:rPr kumimoji="1" lang="en-US" altLang="zh-CN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kumimoji="1" lang="en-US" altLang="zh-CN" sz="9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:endParaRPr kumimoji="1" lang="en-US" altLang="zh-CN" sz="5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CKPT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为检查点保存周期，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MTTR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为故障恢复时长，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MTBF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为平均故障间隔时长</a:t>
                </a: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E40F523-F6C6-4C68-A6D6-451DE54B7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52" y="2470257"/>
                <a:ext cx="3952741" cy="771061"/>
              </a:xfrm>
              <a:prstGeom prst="rect">
                <a:avLst/>
              </a:prstGeom>
              <a:blipFill>
                <a:blip r:embed="rId10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8AAC3A90-7788-48B0-A61A-869F88186262}"/>
              </a:ext>
            </a:extLst>
          </p:cNvPr>
          <p:cNvSpPr/>
          <p:nvPr/>
        </p:nvSpPr>
        <p:spPr>
          <a:xfrm>
            <a:off x="8044707" y="3785316"/>
            <a:ext cx="3852613" cy="266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系统级高可用性设计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MTBF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故障少）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硬件高可靠：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容错设计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系统高可用：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软硬件协同高可用设计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运行状态备份</a:t>
            </a:r>
            <a:r>
              <a:rPr lang="zh-CN" altLang="en-US" sz="9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（恢复损失小）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缩短备份周期、异步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故障快速恢复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恢复快）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故障感知：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训前健康检查，故障智能预测；训中分钟级感知；跨界亚健康感知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快速定界：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海量日志分析、分钟级网络流程分析、存储故障及性能分析、故障模式库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inside</a:t>
            </a: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快速恢复：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自动断点续训≤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30min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分钟级加载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3895271-A717-4FDD-9905-95E0D8C84051}"/>
              </a:ext>
            </a:extLst>
          </p:cNvPr>
          <p:cNvSpPr/>
          <p:nvPr/>
        </p:nvSpPr>
        <p:spPr>
          <a:xfrm>
            <a:off x="8239368" y="3424030"/>
            <a:ext cx="337797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软硬协同高可靠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故障快速恢复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3CB9628-93BF-4EA8-8E60-05922FE00FD6}"/>
                  </a:ext>
                </a:extLst>
              </p:cNvPr>
              <p:cNvSpPr txBox="1"/>
              <p:nvPr/>
            </p:nvSpPr>
            <p:spPr>
              <a:xfrm>
                <a:off x="302602" y="2451287"/>
                <a:ext cx="3755500" cy="821498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just" defTabSz="91440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𝐂𝐨𝐦𝐩𝐒𝐜𝐚𝐥𝐞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𝐦𝐢𝐧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{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𝐂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𝐍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f>
                        <m:fPr>
                          <m:ctrlPr>
                            <a:rPr kumimoji="1"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05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𝐏𝐰𝐫</m:t>
                          </m:r>
                          <m:r>
                            <a:rPr kumimoji="1" lang="en-US" altLang="zh-CN" sz="105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sz="105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𝐏𝐔𝐄</m:t>
                          </m:r>
                        </m:den>
                      </m:f>
                      <m:r>
                        <a:rPr kumimoji="1" lang="en-US" altLang="zh-CN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𝐩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𝐄𝐄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r>
                        <a:rPr kumimoji="1" lang="en-US" altLang="zh-CN" sz="105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𝐀</m:t>
                      </m:r>
                      <m:r>
                        <a:rPr kumimoji="1" lang="en-US" altLang="zh-CN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𝐬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𝐃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}</m:t>
                      </m:r>
                    </m:oMath>
                  </m:oMathPara>
                </a14:m>
                <a:endParaRPr kumimoji="1" lang="en-US" altLang="zh-CN" sz="1200" b="1" dirty="0">
                  <a:solidFill>
                    <a:srgbClr val="0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endParaRPr kumimoji="1" lang="en-US" altLang="zh-CN" sz="5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为单卡算力，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NPU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卡数；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Pwr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为供电总功率，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PUE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为能源利用率，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为计算功耗占比系数，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EE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为算力能效比；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为设备占地面积，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s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为计算面效因子，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D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为单柜算力密度</a:t>
                </a:r>
                <a:endParaRPr kumimoji="1" lang="en-US" altLang="zh-CN" sz="8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3CB9628-93BF-4EA8-8E60-05922FE00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2" y="2451287"/>
                <a:ext cx="3755500" cy="821498"/>
              </a:xfrm>
              <a:prstGeom prst="rect">
                <a:avLst/>
              </a:prstGeom>
              <a:blipFill>
                <a:blip r:embed="rId11"/>
                <a:stretch>
                  <a:fillRect l="-1014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3386CAD-01D6-47D2-B5A2-98DF3D7D5187}"/>
                  </a:ext>
                </a:extLst>
              </p:cNvPr>
              <p:cNvSpPr txBox="1"/>
              <p:nvPr/>
            </p:nvSpPr>
            <p:spPr>
              <a:xfrm>
                <a:off x="4150303" y="2451288"/>
                <a:ext cx="3792853" cy="815535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𝐌𝐅𝐔</m:t>
                      </m:r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10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10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1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altLang="zh-CN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altLang="zh-CN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𝐡𝐢𝐝𝐞𝐧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𝐬𝐢𝐳𝐞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num>
                        <m:den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 b="1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den>
                      </m:f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100" b="1" dirty="0">
                  <a:solidFill>
                    <a:srgbClr val="1D1D1A"/>
                  </a:solidFill>
                  <a:latin typeface="Cambria Math" panose="02040503050406030204" pitchFamily="18" charset="0"/>
                  <a:ea typeface="微软雅黑"/>
                </a:endParaRPr>
              </a:p>
              <a:p>
                <a:pPr defTabSz="914400">
                  <a:defRPr/>
                </a:pPr>
                <a:endParaRPr kumimoji="1" lang="en-US" altLang="zh-CN" sz="4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endParaRPr kumimoji="1" lang="en-US" altLang="zh-CN" sz="3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k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时段实际消耗样本量，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为大模型参数量，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 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S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为序列长度，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hidden size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是隐层维度；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为单卡理论算力，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NPU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卡数；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是非故障有效训练时长</a:t>
                </a:r>
                <a:endParaRPr kumimoji="1" lang="en-US" altLang="zh-CN" sz="10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3386CAD-01D6-47D2-B5A2-98DF3D7D5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03" y="2451288"/>
                <a:ext cx="3792853" cy="815535"/>
              </a:xfrm>
              <a:prstGeom prst="rect">
                <a:avLst/>
              </a:prstGeom>
              <a:blipFill>
                <a:blip r:embed="rId12"/>
                <a:stretch>
                  <a:fillRect l="-667" r="-667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F57A83C2-E9F6-40F7-A426-83BC1FBA1781}"/>
              </a:ext>
            </a:extLst>
          </p:cNvPr>
          <p:cNvSpPr/>
          <p:nvPr/>
        </p:nvSpPr>
        <p:spPr>
          <a:xfrm>
            <a:off x="4081557" y="5837099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6C522E2-5DEC-4805-A84C-B2D38DBA723F}"/>
              </a:ext>
            </a:extLst>
          </p:cNvPr>
          <p:cNvSpPr/>
          <p:nvPr/>
        </p:nvSpPr>
        <p:spPr>
          <a:xfrm>
            <a:off x="4201262" y="6030618"/>
            <a:ext cx="393773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层架构亲和、算子调优、选择性重计算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07A516-73D0-4C3C-824E-A5663979BF65}"/>
              </a:ext>
            </a:extLst>
          </p:cNvPr>
          <p:cNvSpPr/>
          <p:nvPr/>
        </p:nvSpPr>
        <p:spPr>
          <a:xfrm>
            <a:off x="4318488" y="6467010"/>
            <a:ext cx="77219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11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本页公式中</a:t>
            </a:r>
            <a:r>
              <a:rPr lang="zh-CN" altLang="en-US" sz="11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为集群建设</a:t>
            </a:r>
            <a:r>
              <a:rPr lang="en-US" altLang="zh-CN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大模型训练应用参数，</a:t>
            </a:r>
            <a:r>
              <a:rPr lang="zh-CN" altLang="en-US" sz="11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为解决方案提供商规格参数，</a:t>
            </a:r>
            <a:r>
              <a:rPr lang="zh-CN" altLang="en-US" sz="11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为常数或共同作用项</a:t>
            </a:r>
            <a:endParaRPr lang="zh-CN" altLang="en-US" sz="1100" dirty="0">
              <a:solidFill>
                <a:srgbClr val="666666"/>
              </a:solidFill>
              <a:latin typeface="Huawei Sans" panose="020B0604020202020204"/>
              <a:ea typeface="微软雅黑"/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F331A469-D165-43F4-A9B8-8EE1081C3402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48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CE4D0D0-56DA-4523-A1ED-B674D2EF8DF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1456" y="241169"/>
            <a:ext cx="11760200" cy="5111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智算集群架构顶层设计：系统提升集群可用性，提升有效训练时间</a:t>
            </a:r>
            <a:endParaRPr lang="zh-CN" altLang="en-US" sz="2799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FCB44C-66CB-49E0-9E9C-2E3E4170EE39}"/>
              </a:ext>
            </a:extLst>
          </p:cNvPr>
          <p:cNvSpPr/>
          <p:nvPr/>
        </p:nvSpPr>
        <p:spPr>
          <a:xfrm>
            <a:off x="312536" y="764335"/>
            <a:ext cx="11227035" cy="957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3998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AF94E84-7118-4B25-9FEC-B8CA7A98B4B7}"/>
              </a:ext>
            </a:extLst>
          </p:cNvPr>
          <p:cNvCxnSpPr>
            <a:cxnSpLocks/>
          </p:cNvCxnSpPr>
          <p:nvPr/>
        </p:nvCxnSpPr>
        <p:spPr>
          <a:xfrm flipV="1">
            <a:off x="6628789" y="895932"/>
            <a:ext cx="0" cy="356861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4DC86E0-73D4-4632-8900-268E894AA07D}"/>
              </a:ext>
            </a:extLst>
          </p:cNvPr>
          <p:cNvCxnSpPr>
            <a:cxnSpLocks/>
          </p:cNvCxnSpPr>
          <p:nvPr/>
        </p:nvCxnSpPr>
        <p:spPr>
          <a:xfrm flipV="1">
            <a:off x="9062126" y="964941"/>
            <a:ext cx="0" cy="30962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3FF3559-2526-44D6-B70F-7C3798AB514E}"/>
              </a:ext>
            </a:extLst>
          </p:cNvPr>
          <p:cNvGrpSpPr/>
          <p:nvPr/>
        </p:nvGrpSpPr>
        <p:grpSpPr>
          <a:xfrm>
            <a:off x="6606682" y="1112392"/>
            <a:ext cx="2398746" cy="184594"/>
            <a:chOff x="5725061" y="1037555"/>
            <a:chExt cx="6228000" cy="412745"/>
          </a:xfrm>
        </p:grpSpPr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5FD28E94-7952-4660-87EA-7CEAF44A5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5061" y="1158836"/>
              <a:ext cx="6228000" cy="444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C8F8927-618A-4F41-B40A-D831CDE682D2}"/>
                </a:ext>
              </a:extLst>
            </p:cNvPr>
            <p:cNvSpPr txBox="1"/>
            <p:nvPr/>
          </p:nvSpPr>
          <p:spPr>
            <a:xfrm>
              <a:off x="6714907" y="1037555"/>
              <a:ext cx="4059900" cy="412745"/>
            </a:xfrm>
            <a:prstGeom prst="rect">
              <a:avLst/>
            </a:prstGeom>
            <a:solidFill>
              <a:schemeClr val="tx2"/>
            </a:solidFill>
            <a:ln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故障恢复时长</a:t>
              </a: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MTTR</a:t>
              </a:r>
              <a:endPara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48C0BCC-2CAE-4822-9E30-C31CDA6A2622}"/>
              </a:ext>
            </a:extLst>
          </p:cNvPr>
          <p:cNvGrpSpPr/>
          <p:nvPr/>
        </p:nvGrpSpPr>
        <p:grpSpPr>
          <a:xfrm>
            <a:off x="6628789" y="834984"/>
            <a:ext cx="3836082" cy="184594"/>
            <a:chOff x="335412" y="1047897"/>
            <a:chExt cx="5383393" cy="320685"/>
          </a:xfrm>
        </p:grpSpPr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C694A078-3F8F-4600-99A1-C60CB3DFF0EE}"/>
                </a:ext>
              </a:extLst>
            </p:cNvPr>
            <p:cNvCxnSpPr>
              <a:cxnSpLocks/>
            </p:cNvCxnSpPr>
            <p:nvPr/>
          </p:nvCxnSpPr>
          <p:spPr>
            <a:xfrm>
              <a:off x="335412" y="1155048"/>
              <a:ext cx="538339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51E7225-11A3-4B82-A03C-E11BA872887B}"/>
                </a:ext>
              </a:extLst>
            </p:cNvPr>
            <p:cNvSpPr txBox="1"/>
            <p:nvPr/>
          </p:nvSpPr>
          <p:spPr>
            <a:xfrm>
              <a:off x="1788108" y="1047897"/>
              <a:ext cx="2194417" cy="32068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平均故障间隔</a:t>
              </a: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MTBF</a:t>
              </a:r>
              <a:endPara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335C4AC0-11FD-4EF3-B3BB-80AB6A4187FE}"/>
              </a:ext>
            </a:extLst>
          </p:cNvPr>
          <p:cNvCxnSpPr>
            <a:cxnSpLocks/>
          </p:cNvCxnSpPr>
          <p:nvPr/>
        </p:nvCxnSpPr>
        <p:spPr>
          <a:xfrm flipV="1">
            <a:off x="10464871" y="1010177"/>
            <a:ext cx="0" cy="257606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F8C630DA-0009-444B-B62B-C56DA840CC5A}"/>
              </a:ext>
            </a:extLst>
          </p:cNvPr>
          <p:cNvCxnSpPr>
            <a:cxnSpLocks/>
          </p:cNvCxnSpPr>
          <p:nvPr/>
        </p:nvCxnSpPr>
        <p:spPr>
          <a:xfrm flipV="1">
            <a:off x="5470276" y="1138215"/>
            <a:ext cx="0" cy="129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367994-BAB9-4749-8D65-0F5E029C9D32}"/>
              </a:ext>
            </a:extLst>
          </p:cNvPr>
          <p:cNvGrpSpPr/>
          <p:nvPr/>
        </p:nvGrpSpPr>
        <p:grpSpPr>
          <a:xfrm>
            <a:off x="5483079" y="1000206"/>
            <a:ext cx="1128630" cy="369188"/>
            <a:chOff x="5132819" y="1026732"/>
            <a:chExt cx="3861092" cy="825493"/>
          </a:xfrm>
        </p:grpSpPr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39ADEA63-65C7-473B-8A93-D1A9CC1CD2EB}"/>
                </a:ext>
              </a:extLst>
            </p:cNvPr>
            <p:cNvCxnSpPr>
              <a:cxnSpLocks/>
            </p:cNvCxnSpPr>
            <p:nvPr/>
          </p:nvCxnSpPr>
          <p:spPr>
            <a:xfrm>
              <a:off x="5132819" y="1399147"/>
              <a:ext cx="3861092" cy="2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D32AE63-75AB-42AB-8C94-A0906A00A4CF}"/>
                </a:ext>
              </a:extLst>
            </p:cNvPr>
            <p:cNvSpPr txBox="1"/>
            <p:nvPr/>
          </p:nvSpPr>
          <p:spPr>
            <a:xfrm>
              <a:off x="5743336" y="1026732"/>
              <a:ext cx="2557992" cy="825493"/>
            </a:xfrm>
            <a:prstGeom prst="rect">
              <a:avLst/>
            </a:prstGeom>
            <a:solidFill>
              <a:schemeClr val="tx2"/>
            </a:solidFill>
            <a:ln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CKPT</a:t>
              </a:r>
            </a:p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保存周期</a:t>
              </a:r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8C9E594-B68A-4B9C-9671-6336AFBE9B1C}"/>
              </a:ext>
            </a:extLst>
          </p:cNvPr>
          <p:cNvSpPr txBox="1"/>
          <p:nvPr/>
        </p:nvSpPr>
        <p:spPr>
          <a:xfrm>
            <a:off x="6185150" y="1434918"/>
            <a:ext cx="86766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故障发生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70D8ABB-D526-4E7C-A0E1-91CD7259B80C}"/>
              </a:ext>
            </a:extLst>
          </p:cNvPr>
          <p:cNvSpPr txBox="1"/>
          <p:nvPr/>
        </p:nvSpPr>
        <p:spPr>
          <a:xfrm>
            <a:off x="10154834" y="1430874"/>
            <a:ext cx="86766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再次故障</a:t>
            </a:r>
          </a:p>
        </p:txBody>
      </p:sp>
      <p:sp>
        <p:nvSpPr>
          <p:cNvPr id="166" name="爆炸形: 8 pt  165">
            <a:extLst>
              <a:ext uri="{FF2B5EF4-FFF2-40B4-BE49-F238E27FC236}">
                <a16:creationId xmlns:a16="http://schemas.microsoft.com/office/drawing/2014/main" id="{72CC96C1-E9F5-42D3-86E0-0F4CD5BA453A}"/>
              </a:ext>
            </a:extLst>
          </p:cNvPr>
          <p:cNvSpPr/>
          <p:nvPr/>
        </p:nvSpPr>
        <p:spPr>
          <a:xfrm>
            <a:off x="10386455" y="1299495"/>
            <a:ext cx="156835" cy="10655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5" tIns="45683" rIns="91365" bIns="456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5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EE751A4-6A7A-4FCD-806D-29D9705B1417}"/>
              </a:ext>
            </a:extLst>
          </p:cNvPr>
          <p:cNvCxnSpPr>
            <a:cxnSpLocks/>
          </p:cNvCxnSpPr>
          <p:nvPr/>
        </p:nvCxnSpPr>
        <p:spPr>
          <a:xfrm>
            <a:off x="5404927" y="1360504"/>
            <a:ext cx="5738882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84" name="爆炸形: 8 pt  83">
            <a:extLst>
              <a:ext uri="{FF2B5EF4-FFF2-40B4-BE49-F238E27FC236}">
                <a16:creationId xmlns:a16="http://schemas.microsoft.com/office/drawing/2014/main" id="{28F1CCCF-10DE-4FE6-A5ED-322EAD6600D6}"/>
              </a:ext>
            </a:extLst>
          </p:cNvPr>
          <p:cNvSpPr/>
          <p:nvPr/>
        </p:nvSpPr>
        <p:spPr>
          <a:xfrm>
            <a:off x="6550373" y="1299495"/>
            <a:ext cx="156835" cy="10655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5" tIns="45683" rIns="91365" bIns="456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5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87347B5-4D06-495D-A970-281E94188C60}"/>
              </a:ext>
            </a:extLst>
          </p:cNvPr>
          <p:cNvSpPr txBox="1"/>
          <p:nvPr/>
        </p:nvSpPr>
        <p:spPr>
          <a:xfrm>
            <a:off x="8686504" y="1434918"/>
            <a:ext cx="977557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故障恢复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75F72A3-25EE-48B3-BA2A-A82EE15B7849}"/>
              </a:ext>
            </a:extLst>
          </p:cNvPr>
          <p:cNvSpPr/>
          <p:nvPr/>
        </p:nvSpPr>
        <p:spPr>
          <a:xfrm>
            <a:off x="9005428" y="1299496"/>
            <a:ext cx="156817" cy="13098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F184CFCA-5F68-4846-B7E8-4285158328CB}"/>
                  </a:ext>
                </a:extLst>
              </p:cNvPr>
              <p:cNvSpPr/>
              <p:nvPr/>
            </p:nvSpPr>
            <p:spPr>
              <a:xfrm>
                <a:off x="2312847" y="705321"/>
                <a:ext cx="2760607" cy="867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03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999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CN" sz="1999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𝑪𝑲𝑷𝑻</m:t>
                              </m:r>
                            </m:num>
                            <m:den>
                              <m: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𝑴𝑻𝑻𝑹</m:t>
                          </m:r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𝑴𝑻𝑩𝑭</m:t>
                          </m:r>
                        </m:den>
                      </m:f>
                    </m:oMath>
                  </m:oMathPara>
                </a14:m>
                <a:endParaRPr lang="zh-CN" altLang="en-US" sz="1999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F184CFCA-5F68-4846-B7E8-42851583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847" y="705321"/>
                <a:ext cx="2760607" cy="867591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C074C152-87FC-4EE7-B7C9-0CFB569C9444}"/>
              </a:ext>
            </a:extLst>
          </p:cNvPr>
          <p:cNvSpPr/>
          <p:nvPr/>
        </p:nvSpPr>
        <p:spPr>
          <a:xfrm>
            <a:off x="516689" y="1030004"/>
            <a:ext cx="2048959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defRPr/>
            </a:pPr>
            <a:r>
              <a:rPr lang="zh-CN" altLang="en-US" sz="23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集群可用度 </a:t>
            </a:r>
            <a:r>
              <a:rPr lang="zh-CN" altLang="en-US" sz="2399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altLang="zh-CN" sz="2399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848C061E-1781-4FCC-ABA2-8229609CD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1" y="1747588"/>
            <a:ext cx="4918327" cy="3893504"/>
          </a:xfrm>
          <a:prstGeom prst="rect">
            <a:avLst/>
          </a:prstGeom>
        </p:spPr>
      </p:pic>
      <p:grpSp>
        <p:nvGrpSpPr>
          <p:cNvPr id="87" name="Group 11">
            <a:extLst>
              <a:ext uri="{FF2B5EF4-FFF2-40B4-BE49-F238E27FC236}">
                <a16:creationId xmlns:a16="http://schemas.microsoft.com/office/drawing/2014/main" id="{AB4CDA3E-2088-4648-B2EA-0991BD5EF61E}"/>
              </a:ext>
            </a:extLst>
          </p:cNvPr>
          <p:cNvGrpSpPr>
            <a:grpSpLocks/>
          </p:cNvGrpSpPr>
          <p:nvPr/>
        </p:nvGrpSpPr>
        <p:grpSpPr bwMode="auto">
          <a:xfrm>
            <a:off x="604870" y="5671188"/>
            <a:ext cx="4428044" cy="721939"/>
            <a:chOff x="2422" y="2087"/>
            <a:chExt cx="2271" cy="681"/>
          </a:xfrm>
          <a:solidFill>
            <a:srgbClr val="4472C4">
              <a:lumMod val="60000"/>
              <a:lumOff val="40000"/>
            </a:srgbClr>
          </a:solidFill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5E14224-B9D3-44FB-9FD9-3DE23BBBF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7" y="2087"/>
              <a:ext cx="526" cy="681"/>
            </a:xfrm>
            <a:custGeom>
              <a:avLst/>
              <a:gdLst>
                <a:gd name="T0" fmla="*/ 0 w 655"/>
                <a:gd name="T1" fmla="*/ 6 h 849"/>
                <a:gd name="T2" fmla="*/ 11 w 655"/>
                <a:gd name="T3" fmla="*/ 25 h 849"/>
                <a:gd name="T4" fmla="*/ 20 w 655"/>
                <a:gd name="T5" fmla="*/ 15 h 849"/>
                <a:gd name="T6" fmla="*/ 6 w 655"/>
                <a:gd name="T7" fmla="*/ 0 h 849"/>
                <a:gd name="T8" fmla="*/ 0 w 655"/>
                <a:gd name="T9" fmla="*/ 6 h 8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5"/>
                <a:gd name="T16" fmla="*/ 0 h 849"/>
                <a:gd name="T17" fmla="*/ 655 w 655"/>
                <a:gd name="T18" fmla="*/ 849 h 8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5" h="849">
                  <a:moveTo>
                    <a:pt x="0" y="230"/>
                  </a:moveTo>
                  <a:lnTo>
                    <a:pt x="387" y="848"/>
                  </a:lnTo>
                  <a:lnTo>
                    <a:pt x="654" y="531"/>
                  </a:lnTo>
                  <a:lnTo>
                    <a:pt x="188" y="0"/>
                  </a:lnTo>
                  <a:lnTo>
                    <a:pt x="0" y="23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71893222-069C-4EDE-AB62-AB256B83F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2087"/>
              <a:ext cx="1589" cy="184"/>
            </a:xfrm>
            <a:custGeom>
              <a:avLst/>
              <a:gdLst>
                <a:gd name="T0" fmla="*/ 0 w 1980"/>
                <a:gd name="T1" fmla="*/ 6 h 229"/>
                <a:gd name="T2" fmla="*/ 54 w 1980"/>
                <a:gd name="T3" fmla="*/ 6 h 229"/>
                <a:gd name="T4" fmla="*/ 59 w 1980"/>
                <a:gd name="T5" fmla="*/ 0 h 229"/>
                <a:gd name="T6" fmla="*/ 14 w 1980"/>
                <a:gd name="T7" fmla="*/ 0 h 229"/>
                <a:gd name="T8" fmla="*/ 0 w 1980"/>
                <a:gd name="T9" fmla="*/ 6 h 2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0"/>
                <a:gd name="T16" fmla="*/ 0 h 229"/>
                <a:gd name="T17" fmla="*/ 1980 w 1980"/>
                <a:gd name="T18" fmla="*/ 229 h 2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0" h="229">
                  <a:moveTo>
                    <a:pt x="0" y="228"/>
                  </a:moveTo>
                  <a:lnTo>
                    <a:pt x="1791" y="228"/>
                  </a:lnTo>
                  <a:lnTo>
                    <a:pt x="1979" y="0"/>
                  </a:lnTo>
                  <a:lnTo>
                    <a:pt x="500" y="0"/>
                  </a:lnTo>
                  <a:lnTo>
                    <a:pt x="0" y="22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185A14F1-0A5B-4573-A139-95F9B1F82AD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2" y="2270"/>
              <a:ext cx="2056" cy="498"/>
            </a:xfrm>
            <a:custGeom>
              <a:avLst/>
              <a:gdLst>
                <a:gd name="T0" fmla="*/ 0 w 2561"/>
                <a:gd name="T1" fmla="*/ 18 h 621"/>
                <a:gd name="T2" fmla="*/ 77 w 2561"/>
                <a:gd name="T3" fmla="*/ 18 h 621"/>
                <a:gd name="T4" fmla="*/ 64 w 2561"/>
                <a:gd name="T5" fmla="*/ 0 h 621"/>
                <a:gd name="T6" fmla="*/ 11 w 2561"/>
                <a:gd name="T7" fmla="*/ 0 h 621"/>
                <a:gd name="T8" fmla="*/ 0 w 2561"/>
                <a:gd name="T9" fmla="*/ 18 h 6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1"/>
                <a:gd name="T16" fmla="*/ 0 h 621"/>
                <a:gd name="T17" fmla="*/ 2561 w 2561"/>
                <a:gd name="T18" fmla="*/ 621 h 6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1" h="621">
                  <a:moveTo>
                    <a:pt x="0" y="620"/>
                  </a:moveTo>
                  <a:lnTo>
                    <a:pt x="2560" y="620"/>
                  </a:lnTo>
                  <a:lnTo>
                    <a:pt x="2172" y="0"/>
                  </a:lnTo>
                  <a:lnTo>
                    <a:pt x="382" y="0"/>
                  </a:lnTo>
                  <a:lnTo>
                    <a:pt x="0" y="6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5E0DB94E-8DA1-4BE1-A3AE-56179F11976B}"/>
              </a:ext>
            </a:extLst>
          </p:cNvPr>
          <p:cNvSpPr/>
          <p:nvPr/>
        </p:nvSpPr>
        <p:spPr>
          <a:xfrm>
            <a:off x="892981" y="5870110"/>
            <a:ext cx="3616244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784">
              <a:defRPr/>
            </a:pPr>
            <a:r>
              <a:rPr lang="zh-CN" altLang="en-US" sz="139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基于模型的可靠性系统工程</a:t>
            </a:r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MBRSE</a:t>
            </a:r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8784">
              <a:defRPr/>
            </a:pPr>
            <a:r>
              <a:rPr lang="zh-CN" altLang="en-US" sz="139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全栈故障注入验证</a:t>
            </a:r>
          </a:p>
        </p:txBody>
      </p:sp>
      <p:sp>
        <p:nvSpPr>
          <p:cNvPr id="34" name="圆角矩形 244">
            <a:extLst>
              <a:ext uri="{FF2B5EF4-FFF2-40B4-BE49-F238E27FC236}">
                <a16:creationId xmlns:a16="http://schemas.microsoft.com/office/drawing/2014/main" id="{42B0CDBE-0AE6-4A3E-85E8-88B45233E20A}"/>
              </a:ext>
            </a:extLst>
          </p:cNvPr>
          <p:cNvSpPr/>
          <p:nvPr/>
        </p:nvSpPr>
        <p:spPr>
          <a:xfrm>
            <a:off x="5519839" y="1819392"/>
            <a:ext cx="6168528" cy="2572127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tx2">
                <a:lumMod val="85000"/>
              </a:schemeClr>
            </a:solidFill>
            <a:prstDash val="solid"/>
            <a:miter lim="800000"/>
          </a:ln>
          <a:effectLst/>
        </p:spPr>
        <p:txBody>
          <a:bodyPr lIns="71972" tIns="107958" rIns="71972" bIns="35986" rtlCol="0" anchor="b" anchorCtr="0"/>
          <a:lstStyle/>
          <a:p>
            <a:pPr defTabSz="914112">
              <a:lnSpc>
                <a:spcPct val="125000"/>
              </a:lnSpc>
              <a:defRPr/>
            </a:pP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提升故障检测能力：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多层拦截：</a:t>
            </a:r>
            <a:endParaRPr lang="zh-CN" altLang="en-US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上线前冒烟拦截：针对重点模块压测，拦截早期失效；重点拦截现网高频问题</a:t>
            </a:r>
          </a:p>
          <a:p>
            <a:pPr marL="171381" indent="-171381" defTabSz="914034" fontAlgn="ctr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准入检查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节点的基础配置、关键系统服务检查、单机压力测试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慢节点检测：增加硬件性能检查，检出慢节点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任务运行中实时故障诊断：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启动前环境检查，驱动版本，系统配置，环境变量等预检</a:t>
            </a:r>
            <a:endParaRPr lang="zh-CN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资源定期巡检：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优化检测方法：增加故障订阅处理，缩短故障发现时长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分层检测：增加带外故障处理，分层故障快速汇总处理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244">
            <a:extLst>
              <a:ext uri="{FF2B5EF4-FFF2-40B4-BE49-F238E27FC236}">
                <a16:creationId xmlns:a16="http://schemas.microsoft.com/office/drawing/2014/main" id="{5C124C8C-0C8F-4B66-A94A-78AC1CAE39F9}"/>
              </a:ext>
            </a:extLst>
          </p:cNvPr>
          <p:cNvSpPr/>
          <p:nvPr/>
        </p:nvSpPr>
        <p:spPr>
          <a:xfrm>
            <a:off x="5519840" y="4497847"/>
            <a:ext cx="6168529" cy="2037963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tx2">
                <a:lumMod val="85000"/>
              </a:schemeClr>
            </a:solidFill>
            <a:prstDash val="solid"/>
            <a:miter lim="800000"/>
          </a:ln>
          <a:effectLst/>
        </p:spPr>
        <p:txBody>
          <a:bodyPr lIns="71972" tIns="107958" rIns="71972" bIns="35986" rtlCol="0" anchor="b" anchorCtr="0"/>
          <a:lstStyle/>
          <a:p>
            <a:pPr defTabSz="914034" fontAlgn="ctr">
              <a:lnSpc>
                <a:spcPct val="150000"/>
              </a:lnSpc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提升故障快速恢复能力：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034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故障快速感知：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构建昇腾故障模式库，</a:t>
            </a:r>
            <a:r>
              <a:rPr lang="zh-CN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提升硬件故障的感知能力，缩短硬件故障的响应时间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034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数据和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快速保存：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支持重调度时数据快速搬运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包括数据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/checkpoint/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降低节点重调度数据复原时长，提升快速恢复效率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计算图和算子编译缓存：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支持图编译缓存加载，快速恢复用户业务作业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在线复位：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NPU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热复位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原地作业复位，提升快恢能力、稳定性和连续性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Pod/Job</a:t>
            </a:r>
            <a:r>
              <a:rPr lang="zh-CN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重调度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感知故障后支持单节点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训练作业重调度</a:t>
            </a:r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BF47A3C8-A44D-42EF-95F5-C17A587015C5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8EE555-8149-40E8-97C5-F1886B94299B}"/>
              </a:ext>
            </a:extLst>
          </p:cNvPr>
          <p:cNvSpPr/>
          <p:nvPr/>
        </p:nvSpPr>
        <p:spPr>
          <a:xfrm>
            <a:off x="458821" y="254691"/>
            <a:ext cx="11481561" cy="52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4950">
              <a:lnSpc>
                <a:spcPts val="3425"/>
              </a:lnSpc>
              <a:defRPr/>
            </a:pP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面向十年百倍增长，定义未来集群计算</a:t>
            </a:r>
            <a:r>
              <a:rPr lang="en-US" altLang="zh-CN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大技术特征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2F2E26-0A53-442F-B28E-FE45B8E4EAD9}"/>
              </a:ext>
            </a:extLst>
          </p:cNvPr>
          <p:cNvSpPr txBox="1"/>
          <p:nvPr/>
        </p:nvSpPr>
        <p:spPr>
          <a:xfrm>
            <a:off x="2505502" y="1162536"/>
            <a:ext cx="149440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柔性资源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全池化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柔计算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泛协作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DFF58F-5C8D-42A1-9CC5-E257F8D0C6C2}"/>
              </a:ext>
            </a:extLst>
          </p:cNvPr>
          <p:cNvSpPr txBox="1"/>
          <p:nvPr/>
        </p:nvSpPr>
        <p:spPr>
          <a:xfrm>
            <a:off x="4715710" y="2454304"/>
            <a:ext cx="122589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安全智慧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高安全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高可靠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高智能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CB76F5-29F6-42DA-9E1C-8DACA58730C5}"/>
              </a:ext>
            </a:extLst>
          </p:cNvPr>
          <p:cNvSpPr txBox="1"/>
          <p:nvPr/>
        </p:nvSpPr>
        <p:spPr>
          <a:xfrm>
            <a:off x="568695" y="2444369"/>
            <a:ext cx="1285151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多样泛在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大集群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新型态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融算力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0E61DD-7588-4E47-ABEC-F0E007C80536}"/>
              </a:ext>
            </a:extLst>
          </p:cNvPr>
          <p:cNvSpPr txBox="1"/>
          <p:nvPr/>
        </p:nvSpPr>
        <p:spPr>
          <a:xfrm>
            <a:off x="597817" y="4043947"/>
            <a:ext cx="1226904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负载亲和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大小芯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新算力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新存储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5809EC-9B3F-452F-A83A-7C550C7D2534}"/>
              </a:ext>
            </a:extLst>
          </p:cNvPr>
          <p:cNvSpPr txBox="1"/>
          <p:nvPr/>
        </p:nvSpPr>
        <p:spPr>
          <a:xfrm>
            <a:off x="4710906" y="4043945"/>
            <a:ext cx="123549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对等互联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超融合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高性能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光内生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9A2E13-F35D-4922-AB1F-BF38B6D0F0BF}"/>
              </a:ext>
            </a:extLst>
          </p:cNvPr>
          <p:cNvSpPr txBox="1"/>
          <p:nvPr/>
        </p:nvSpPr>
        <p:spPr>
          <a:xfrm>
            <a:off x="2631376" y="4975485"/>
            <a:ext cx="124266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零碳节能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绿供电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新储能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液制冷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8F893F4-A0B3-465D-A5B8-2B97E038C714}"/>
              </a:ext>
            </a:extLst>
          </p:cNvPr>
          <p:cNvGrpSpPr/>
          <p:nvPr/>
        </p:nvGrpSpPr>
        <p:grpSpPr>
          <a:xfrm>
            <a:off x="2117861" y="2346951"/>
            <a:ext cx="2269690" cy="2531696"/>
            <a:chOff x="4904898" y="2757597"/>
            <a:chExt cx="2269690" cy="221444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355970B-38EF-4E6F-999E-A362F6E2654F}"/>
                </a:ext>
              </a:extLst>
            </p:cNvPr>
            <p:cNvSpPr/>
            <p:nvPr/>
          </p:nvSpPr>
          <p:spPr>
            <a:xfrm rot="10800000">
              <a:off x="4977261" y="2838841"/>
              <a:ext cx="2119227" cy="1536901"/>
            </a:xfrm>
            <a:custGeom>
              <a:avLst/>
              <a:gdLst>
                <a:gd name="connsiteX0" fmla="*/ 0 w 3245453"/>
                <a:gd name="connsiteY0" fmla="*/ 0 h 2810637"/>
                <a:gd name="connsiteX1" fmla="*/ 1622679 w 3245453"/>
                <a:gd name="connsiteY1" fmla="*/ 2810637 h 2810637"/>
                <a:gd name="connsiteX2" fmla="*/ 3245453 w 3245453"/>
                <a:gd name="connsiteY2" fmla="*/ 0 h 281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5453" h="2810637">
                  <a:moveTo>
                    <a:pt x="0" y="0"/>
                  </a:moveTo>
                  <a:lnTo>
                    <a:pt x="1622679" y="2810637"/>
                  </a:lnTo>
                  <a:lnTo>
                    <a:pt x="3245453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D564D6E-180A-4A76-9685-27558F757D8F}"/>
                </a:ext>
              </a:extLst>
            </p:cNvPr>
            <p:cNvSpPr/>
            <p:nvPr/>
          </p:nvSpPr>
          <p:spPr>
            <a:xfrm rot="10800000">
              <a:off x="4904898" y="2757597"/>
              <a:ext cx="2269690" cy="2214440"/>
            </a:xfrm>
            <a:custGeom>
              <a:avLst/>
              <a:gdLst>
                <a:gd name="connsiteX0" fmla="*/ 1133215 w 2266497"/>
                <a:gd name="connsiteY0" fmla="*/ 2502164 h 2502164"/>
                <a:gd name="connsiteX1" fmla="*/ 0 w 2266497"/>
                <a:gd name="connsiteY1" fmla="*/ 1876623 h 2502164"/>
                <a:gd name="connsiteX2" fmla="*/ 0 w 2266497"/>
                <a:gd name="connsiteY2" fmla="*/ 625541 h 2502164"/>
                <a:gd name="connsiteX3" fmla="*/ 1133215 w 2266497"/>
                <a:gd name="connsiteY3" fmla="*/ 0 h 2502164"/>
                <a:gd name="connsiteX4" fmla="*/ 2266497 w 2266497"/>
                <a:gd name="connsiteY4" fmla="*/ 625541 h 2502164"/>
                <a:gd name="connsiteX5" fmla="*/ 2266497 w 2266497"/>
                <a:gd name="connsiteY5" fmla="*/ 633908 h 2502164"/>
                <a:gd name="connsiteX6" fmla="*/ 1 w 2266497"/>
                <a:gd name="connsiteY6" fmla="*/ 633908 h 2502164"/>
                <a:gd name="connsiteX7" fmla="*/ 1133216 w 2266497"/>
                <a:gd name="connsiteY7" fmla="*/ 2493796 h 2502164"/>
                <a:gd name="connsiteX8" fmla="*/ 2266497 w 2266497"/>
                <a:gd name="connsiteY8" fmla="*/ 633910 h 2502164"/>
                <a:gd name="connsiteX9" fmla="*/ 2266497 w 2266497"/>
                <a:gd name="connsiteY9" fmla="*/ 1876623 h 250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6497" h="2502164">
                  <a:moveTo>
                    <a:pt x="1133215" y="2502164"/>
                  </a:moveTo>
                  <a:lnTo>
                    <a:pt x="0" y="1876623"/>
                  </a:lnTo>
                  <a:lnTo>
                    <a:pt x="0" y="625541"/>
                  </a:lnTo>
                  <a:lnTo>
                    <a:pt x="1133215" y="0"/>
                  </a:lnTo>
                  <a:lnTo>
                    <a:pt x="2266497" y="625541"/>
                  </a:lnTo>
                  <a:lnTo>
                    <a:pt x="2266497" y="633908"/>
                  </a:lnTo>
                  <a:lnTo>
                    <a:pt x="1" y="633908"/>
                  </a:lnTo>
                  <a:lnTo>
                    <a:pt x="1133216" y="2493796"/>
                  </a:lnTo>
                  <a:lnTo>
                    <a:pt x="2266497" y="633910"/>
                  </a:lnTo>
                  <a:lnTo>
                    <a:pt x="2266497" y="1876623"/>
                  </a:lnTo>
                  <a:close/>
                </a:path>
              </a:pathLst>
            </a:custGeom>
            <a:solidFill>
              <a:sysClr val="window" lastClr="FFFFFF">
                <a:lumMod val="75000"/>
                <a:alpha val="10000"/>
              </a:sysClr>
            </a:solidFill>
            <a:ln w="3175" cap="flat" cmpd="sng" algn="ctr">
              <a:gradFill flip="none" rotWithShape="1">
                <a:gsLst>
                  <a:gs pos="50000">
                    <a:srgbClr val="595757">
                      <a:alpha val="0"/>
                    </a:srgbClr>
                  </a:gs>
                  <a:gs pos="0">
                    <a:srgbClr val="595757"/>
                  </a:gs>
                  <a:gs pos="100000">
                    <a:srgbClr val="595757">
                      <a:alpha val="40000"/>
                    </a:srgbClr>
                  </a:gs>
                </a:gsLst>
                <a:lin ang="16200000" scaled="1"/>
                <a:tileRect/>
              </a:gradFill>
              <a:prstDash val="solid"/>
              <a:rou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05148" eaLnBrk="0">
                <a:defRPr/>
              </a:pPr>
              <a:endParaRPr lang="zh-CN" altLang="en-US" sz="1999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标题 1">
              <a:extLst>
                <a:ext uri="{FF2B5EF4-FFF2-40B4-BE49-F238E27FC236}">
                  <a16:creationId xmlns:a16="http://schemas.microsoft.com/office/drawing/2014/main" id="{911AE7BA-1911-4F3B-8045-2DF88CA15B3C}"/>
                </a:ext>
              </a:extLst>
            </p:cNvPr>
            <p:cNvSpPr txBox="1">
              <a:spLocks/>
            </p:cNvSpPr>
            <p:nvPr/>
          </p:nvSpPr>
          <p:spPr>
            <a:xfrm>
              <a:off x="5219574" y="3559957"/>
              <a:ext cx="1652587" cy="484575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>
              <a:spAutoFit/>
            </a:bodyPr>
            <a:lstStyle>
              <a:lvl1pPr marL="0" marR="0" indent="0" algn="l" defTabSz="9134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597" b="1" kern="1200" baseline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zh-CN" altLang="en-US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集群计算</a:t>
              </a:r>
              <a:endParaRPr lang="en-US" altLang="zh-CN" sz="1800" dirty="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altLang="zh-CN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2030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C0750D8-0D3C-46DB-8A12-70A14C5D30AE}"/>
                </a:ext>
              </a:extLst>
            </p:cNvPr>
            <p:cNvGrpSpPr/>
            <p:nvPr/>
          </p:nvGrpSpPr>
          <p:grpSpPr>
            <a:xfrm>
              <a:off x="4977259" y="4248289"/>
              <a:ext cx="170872" cy="127456"/>
              <a:chOff x="2282862" y="4019012"/>
              <a:chExt cx="170632" cy="144016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1B4B6B0-03C9-4DCA-B918-3B45EF53D8EC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2" y="4163023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0E0488D-340A-4684-8F3B-F830D8477D3B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9" y="4019012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9D8827C-F217-41B2-9648-3FD8CC65B18A}"/>
                </a:ext>
              </a:extLst>
            </p:cNvPr>
            <p:cNvGrpSpPr/>
            <p:nvPr/>
          </p:nvGrpSpPr>
          <p:grpSpPr>
            <a:xfrm flipH="1">
              <a:off x="6918280" y="4241943"/>
              <a:ext cx="170872" cy="127456"/>
              <a:chOff x="2858016" y="4415010"/>
              <a:chExt cx="170632" cy="144016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1E0EEC5-0131-4074-87B2-22F4E1929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7B54E00B-D0C8-4AFA-819B-CE8F3AD0EA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547FCFF-94D4-4CCF-BFDD-1BE45A4BFF0C}"/>
                </a:ext>
              </a:extLst>
            </p:cNvPr>
            <p:cNvGrpSpPr/>
            <p:nvPr/>
          </p:nvGrpSpPr>
          <p:grpSpPr>
            <a:xfrm rot="14549325" flipH="1">
              <a:off x="5942478" y="2856948"/>
              <a:ext cx="151011" cy="144219"/>
              <a:chOff x="2858015" y="4415010"/>
              <a:chExt cx="170632" cy="144016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0238E21-CBBB-4590-B5CA-7B85BFB9E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9DA7552-3A6A-43AB-BD21-D4E3F6A549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4D35EF2-899C-4581-A669-0BEF2CD57E46}"/>
              </a:ext>
            </a:extLst>
          </p:cNvPr>
          <p:cNvSpPr/>
          <p:nvPr/>
        </p:nvSpPr>
        <p:spPr>
          <a:xfrm>
            <a:off x="6947730" y="1989009"/>
            <a:ext cx="4437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全球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算力规模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105 </a:t>
            </a:r>
            <a:r>
              <a:rPr lang="en-US" altLang="zh-CN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FP16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FBCEC8-E0D5-4E96-84DC-8B80CC9102FC}"/>
              </a:ext>
            </a:extLst>
          </p:cNvPr>
          <p:cNvCxnSpPr/>
          <p:nvPr/>
        </p:nvCxnSpPr>
        <p:spPr>
          <a:xfrm>
            <a:off x="6859580" y="2002699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DFAB90C-245A-4993-A7BC-381F0208C0EC}"/>
              </a:ext>
            </a:extLst>
          </p:cNvPr>
          <p:cNvSpPr/>
          <p:nvPr/>
        </p:nvSpPr>
        <p:spPr>
          <a:xfrm>
            <a:off x="6947729" y="3302717"/>
            <a:ext cx="4709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算力能效 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350TFlops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FP32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/KW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百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FA7A19-F038-4D09-9B95-1C7DDAFB5195}"/>
              </a:ext>
            </a:extLst>
          </p:cNvPr>
          <p:cNvCxnSpPr/>
          <p:nvPr/>
        </p:nvCxnSpPr>
        <p:spPr>
          <a:xfrm>
            <a:off x="6871015" y="335708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B9EA53C-A1C6-4243-9C27-41033E6679B7}"/>
              </a:ext>
            </a:extLst>
          </p:cNvPr>
          <p:cNvCxnSpPr/>
          <p:nvPr/>
        </p:nvCxnSpPr>
        <p:spPr>
          <a:xfrm>
            <a:off x="6859580" y="462613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9D9969C-08BE-4000-977B-F12EA66DF963}"/>
              </a:ext>
            </a:extLst>
          </p:cNvPr>
          <p:cNvSpPr/>
          <p:nvPr/>
        </p:nvSpPr>
        <p:spPr>
          <a:xfrm>
            <a:off x="6947730" y="4621432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集群网络互连速率</a:t>
            </a: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3.2Tbps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增长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509433-3B66-4D85-8239-34595C18BAAC}"/>
              </a:ext>
            </a:extLst>
          </p:cNvPr>
          <p:cNvSpPr txBox="1"/>
          <p:nvPr/>
        </p:nvSpPr>
        <p:spPr>
          <a:xfrm>
            <a:off x="6925088" y="1426355"/>
            <a:ext cx="4139505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gradFill>
                  <a:gsLst>
                    <a:gs pos="100000">
                      <a:schemeClr val="accent2">
                        <a:lumMod val="75000"/>
                      </a:schemeClr>
                    </a:gs>
                    <a:gs pos="53000">
                      <a:srgbClr val="FFC000"/>
                    </a:gs>
                    <a:gs pos="0">
                      <a:srgbClr val="FFED90"/>
                    </a:gs>
                  </a:gsLst>
                  <a:lin ang="1800000" scaled="0"/>
                </a:gradFill>
                <a:effectLst>
                  <a:glow rad="76200">
                    <a:srgbClr val="C7000B">
                      <a:alpha val="16000"/>
                    </a:srgbClr>
                  </a:glow>
                </a:effectLst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 b="1" dirty="0">
                <a:solidFill>
                  <a:srgbClr val="0070C0"/>
                </a:solidFill>
                <a:effectLst/>
                <a:latin typeface="微软雅黑" panose="020B0503020204020204" pitchFamily="34" charset="-122"/>
              </a:rPr>
              <a:t>数据中心 算力和能效 实现十年百倍增长</a:t>
            </a:r>
          </a:p>
        </p:txBody>
      </p:sp>
    </p:spTree>
    <p:extLst>
      <p:ext uri="{BB962C8B-B14F-4D97-AF65-F5344CB8AC3E}">
        <p14:creationId xmlns:p14="http://schemas.microsoft.com/office/powerpoint/2010/main" val="172188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552F297-6CC5-9F93-C6C7-09027AE55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A78EAD-54B7-B66E-1BB2-BA7E6D137B77}"/>
              </a:ext>
            </a:extLst>
          </p:cNvPr>
          <p:cNvSpPr txBox="1">
            <a:spLocks/>
          </p:cNvSpPr>
          <p:nvPr/>
        </p:nvSpPr>
        <p:spPr>
          <a:xfrm>
            <a:off x="1113741" y="1624765"/>
            <a:ext cx="9805987" cy="39687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itchFamily="34" charset="0"/>
              <a:buNone/>
            </a:pPr>
            <a:r>
              <a:rPr lang="en-US" altLang="zh-CN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、大模型训练负载呈现出 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高并行</a:t>
            </a:r>
            <a:r>
              <a:rPr lang="en-US" altLang="zh-CN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网络化 的特征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集群成为最佳算力平台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BC1B-068E-24DA-9813-9D3C9C0B95C6}"/>
              </a:ext>
            </a:extLst>
          </p:cNvPr>
          <p:cNvSpPr txBox="1">
            <a:spLocks/>
          </p:cNvSpPr>
          <p:nvPr/>
        </p:nvSpPr>
        <p:spPr>
          <a:xfrm>
            <a:off x="1196338" y="2376653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、集群建设关键要素：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基础设施先进性、超大规模互连、极致算力效率、集群高可用</a:t>
            </a:r>
            <a:r>
              <a:rPr lang="en-US" altLang="zh-CN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易运维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3BC6BF-315A-1498-4CBC-8E22AB1AE808}"/>
              </a:ext>
            </a:extLst>
          </p:cNvPr>
          <p:cNvSpPr txBox="1">
            <a:spLocks/>
          </p:cNvSpPr>
          <p:nvPr/>
        </p:nvSpPr>
        <p:spPr>
          <a:xfrm>
            <a:off x="1196338" y="3127785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集群规模、计算效率、长稳运行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发力，打造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应用亲和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的集群架构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最大化使能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有效算力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、集群有效算力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3B4DA3-A1F2-A4EC-B5D2-E1FEC0E6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428" y="4645581"/>
            <a:ext cx="2058305" cy="7652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6A5D56-923B-1142-4A46-ED04955CB0D3}"/>
              </a:ext>
            </a:extLst>
          </p:cNvPr>
          <p:cNvSpPr/>
          <p:nvPr/>
        </p:nvSpPr>
        <p:spPr>
          <a:xfrm>
            <a:off x="1113741" y="4609089"/>
            <a:ext cx="2511906" cy="615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04" lvl="0"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、集群可用度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≈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6A6C72-F892-E056-75EB-8B39F81C0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95" y="3853004"/>
            <a:ext cx="5687658" cy="6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3DAED9A-485D-11A4-3441-78627023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696306" lvl="1" indent="-457200">
              <a:buFont typeface="+mj-lt"/>
              <a:buAutoNum type="arabicPeriod"/>
            </a:pPr>
            <a:r>
              <a:rPr lang="zh-CN" altLang="en-US" sz="2400" dirty="0"/>
              <a:t>解决方案与平台（集群解决方案、软件平台与应用）</a:t>
            </a:r>
            <a:endParaRPr lang="en-US" altLang="zh-CN" sz="2400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/>
              <a:t>算力挑战（大规模训练、负载、组网）</a:t>
            </a:r>
            <a:endParaRPr lang="en-US" altLang="zh-CN" sz="2400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/>
              <a:t>集群架构（有效算力、可用度）</a:t>
            </a:r>
            <a:endParaRPr lang="en-US" altLang="zh-CN" sz="24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计算集群总览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70">
            <a:extLst>
              <a:ext uri="{FF2B5EF4-FFF2-40B4-BE49-F238E27FC236}">
                <a16:creationId xmlns:a16="http://schemas.microsoft.com/office/drawing/2014/main" id="{CAC3569A-78C8-4861-90DA-383501B5E34B}"/>
              </a:ext>
            </a:extLst>
          </p:cNvPr>
          <p:cNvGrpSpPr/>
          <p:nvPr/>
        </p:nvGrpSpPr>
        <p:grpSpPr>
          <a:xfrm>
            <a:off x="7403696" y="1115865"/>
            <a:ext cx="4072947" cy="4528759"/>
            <a:chOff x="1310876" y="1413362"/>
            <a:chExt cx="3306092" cy="2221319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4D49C27E-01E3-4287-B774-8DA57BBD3963}"/>
                </a:ext>
              </a:extLst>
            </p:cNvPr>
            <p:cNvSpPr/>
            <p:nvPr/>
          </p:nvSpPr>
          <p:spPr>
            <a:xfrm>
              <a:off x="1310876" y="1596603"/>
              <a:ext cx="3301686" cy="2038078"/>
            </a:xfrm>
            <a:prstGeom prst="rect">
              <a:avLst/>
            </a:prstGeom>
            <a:gradFill>
              <a:gsLst>
                <a:gs pos="100000">
                  <a:schemeClr val="bg1">
                    <a:lumMod val="60000"/>
                    <a:lumOff val="40000"/>
                    <a:alpha val="0"/>
                  </a:schemeClr>
                </a:gs>
                <a:gs pos="33000">
                  <a:schemeClr val="bg1">
                    <a:lumMod val="60000"/>
                    <a:lumOff val="40000"/>
                    <a:alpha val="10000"/>
                  </a:scheme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defTabSz="914111">
                <a:lnSpc>
                  <a:spcPct val="120000"/>
                </a:lnSpc>
              </a:pPr>
              <a:endParaRPr kumimoji="1"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梯形 112">
              <a:extLst>
                <a:ext uri="{FF2B5EF4-FFF2-40B4-BE49-F238E27FC236}">
                  <a16:creationId xmlns:a16="http://schemas.microsoft.com/office/drawing/2014/main" id="{F621DA3E-5448-404B-80B5-C08B4D38B64B}"/>
                </a:ext>
              </a:extLst>
            </p:cNvPr>
            <p:cNvSpPr/>
            <p:nvPr/>
          </p:nvSpPr>
          <p:spPr>
            <a:xfrm>
              <a:off x="1310876" y="1413362"/>
              <a:ext cx="3306092" cy="173781"/>
            </a:xfrm>
            <a:prstGeom prst="trapezoid">
              <a:avLst>
                <a:gd name="adj" fmla="val 193683"/>
              </a:avLst>
            </a:prstGeom>
            <a:gradFill>
              <a:gsLst>
                <a:gs pos="0">
                  <a:schemeClr val="bg1">
                    <a:lumMod val="60000"/>
                    <a:lumOff val="40000"/>
                    <a:alpha val="2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16200000" scaled="0"/>
            </a:gradFill>
            <a:ln w="952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CC9900"/>
                </a:buClr>
                <a:buSzPct val="60000"/>
                <a:buFont typeface="Wingdings" pitchFamily="2" charset="2"/>
                <a:buChar char="n"/>
              </a:pPr>
              <a:endParaRPr lang="zh-CN" altLang="en-US" sz="10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83" name="梯形 82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676452" y="3598251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2" name="梯形 81">
            <a:extLst>
              <a:ext uri="{FF2B5EF4-FFF2-40B4-BE49-F238E27FC236}">
                <a16:creationId xmlns:a16="http://schemas.microsoft.com/office/drawing/2014/main" id="{824555F2-0785-4515-95F1-5C89629C19CC}"/>
              </a:ext>
            </a:extLst>
          </p:cNvPr>
          <p:cNvSpPr/>
          <p:nvPr/>
        </p:nvSpPr>
        <p:spPr bwMode="auto">
          <a:xfrm>
            <a:off x="7676452" y="1904421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梯形 83">
            <a:extLst>
              <a:ext uri="{FF2B5EF4-FFF2-40B4-BE49-F238E27FC236}">
                <a16:creationId xmlns:a16="http://schemas.microsoft.com/office/drawing/2014/main" id="{4C97500E-0448-4E65-974C-4DDB2DA8806A}"/>
              </a:ext>
            </a:extLst>
          </p:cNvPr>
          <p:cNvSpPr/>
          <p:nvPr/>
        </p:nvSpPr>
        <p:spPr bwMode="auto">
          <a:xfrm>
            <a:off x="7676452" y="5292082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5" name="梯形 84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676452" y="4445166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6" name="梯形 85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676452" y="2751336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9392" y="1158043"/>
            <a:ext cx="7453597" cy="4659040"/>
            <a:chOff x="839491" y="1682562"/>
            <a:chExt cx="10783979" cy="461430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7627" y="1682562"/>
              <a:ext cx="7429975" cy="4614301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" name="文本框 78"/>
            <p:cNvSpPr txBox="1"/>
            <p:nvPr/>
          </p:nvSpPr>
          <p:spPr>
            <a:xfrm>
              <a:off x="10059297" y="3505753"/>
              <a:ext cx="1151692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冷冻站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87"/>
            <p:cNvSpPr txBox="1"/>
            <p:nvPr/>
          </p:nvSpPr>
          <p:spPr>
            <a:xfrm>
              <a:off x="10059297" y="4599488"/>
              <a:ext cx="1564173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中压配电室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88"/>
            <p:cNvSpPr txBox="1"/>
            <p:nvPr/>
          </p:nvSpPr>
          <p:spPr>
            <a:xfrm>
              <a:off x="10059298" y="5922921"/>
              <a:ext cx="1066793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油机室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89"/>
            <p:cNvSpPr txBox="1"/>
            <p:nvPr/>
          </p:nvSpPr>
          <p:spPr>
            <a:xfrm>
              <a:off x="951062" y="2876728"/>
              <a:ext cx="1366241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核心机房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91"/>
            <p:cNvSpPr txBox="1"/>
            <p:nvPr/>
          </p:nvSpPr>
          <p:spPr>
            <a:xfrm>
              <a:off x="1147343" y="5464196"/>
              <a:ext cx="1169960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电池室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92"/>
            <p:cNvSpPr txBox="1"/>
            <p:nvPr/>
          </p:nvSpPr>
          <p:spPr>
            <a:xfrm>
              <a:off x="10059297" y="1905820"/>
              <a:ext cx="1213494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主控室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/>
            <p:cNvCxnSpPr>
              <a:stCxn id="25" idx="3"/>
            </p:cNvCxnSpPr>
            <p:nvPr/>
          </p:nvCxnSpPr>
          <p:spPr bwMode="auto">
            <a:xfrm>
              <a:off x="2317303" y="4762594"/>
              <a:ext cx="85983" cy="209158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" name="直接连接符 10"/>
            <p:cNvCxnSpPr/>
            <p:nvPr/>
          </p:nvCxnSpPr>
          <p:spPr bwMode="auto">
            <a:xfrm flipH="1">
              <a:off x="9107786" y="2758663"/>
              <a:ext cx="914400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2" name="文本框 64"/>
            <p:cNvSpPr txBox="1"/>
            <p:nvPr/>
          </p:nvSpPr>
          <p:spPr>
            <a:xfrm>
              <a:off x="839491" y="3769688"/>
              <a:ext cx="1477812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低压配电室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72"/>
            <p:cNvSpPr txBox="1"/>
            <p:nvPr/>
          </p:nvSpPr>
          <p:spPr>
            <a:xfrm>
              <a:off x="10059297" y="2602161"/>
              <a:ext cx="1188641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73"/>
            <p:cNvSpPr txBox="1"/>
            <p:nvPr/>
          </p:nvSpPr>
          <p:spPr>
            <a:xfrm>
              <a:off x="10059297" y="2256901"/>
              <a:ext cx="1190830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备件室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 bwMode="auto">
            <a:xfrm flipH="1">
              <a:off x="8356187" y="2062322"/>
              <a:ext cx="1658256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 bwMode="auto">
            <a:xfrm flipH="1">
              <a:off x="7226423" y="2413403"/>
              <a:ext cx="2795763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>
              <a:stCxn id="25" idx="3"/>
            </p:cNvCxnSpPr>
            <p:nvPr/>
          </p:nvCxnSpPr>
          <p:spPr bwMode="auto">
            <a:xfrm>
              <a:off x="2317303" y="4762594"/>
              <a:ext cx="1734041" cy="21463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 bwMode="auto">
            <a:xfrm>
              <a:off x="2272419" y="3093290"/>
              <a:ext cx="1493822" cy="49794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9" name="直接连接符 18"/>
            <p:cNvCxnSpPr/>
            <p:nvPr/>
          </p:nvCxnSpPr>
          <p:spPr bwMode="auto">
            <a:xfrm flipH="1">
              <a:off x="8356187" y="3645690"/>
              <a:ext cx="1665999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 bwMode="auto">
            <a:xfrm flipV="1">
              <a:off x="7275786" y="5620696"/>
              <a:ext cx="0" cy="476107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2304940" y="4114257"/>
              <a:ext cx="3023866" cy="68009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2304940" y="4114256"/>
              <a:ext cx="1488713" cy="54849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 bwMode="auto">
            <a:xfrm flipH="1">
              <a:off x="8356187" y="4775497"/>
              <a:ext cx="1665999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24" name="文本框 43"/>
            <p:cNvSpPr txBox="1"/>
            <p:nvPr/>
          </p:nvSpPr>
          <p:spPr>
            <a:xfrm>
              <a:off x="10059298" y="5252409"/>
              <a:ext cx="1093171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冷却塔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69"/>
            <p:cNvSpPr txBox="1"/>
            <p:nvPr/>
          </p:nvSpPr>
          <p:spPr>
            <a:xfrm>
              <a:off x="1324412" y="4636855"/>
              <a:ext cx="992890" cy="25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altLang="zh-CN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UPS</a:t>
              </a:r>
              <a:r>
                <a:rPr lang="zh-CN" altLang="en-US" sz="105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室</a:t>
              </a:r>
              <a:endParaRPr lang="en-US" sz="10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 bwMode="auto">
            <a:xfrm flipH="1">
              <a:off x="9175449" y="5405518"/>
              <a:ext cx="931477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 bwMode="auto">
            <a:xfrm flipV="1">
              <a:off x="2270135" y="5620696"/>
              <a:ext cx="1523518" cy="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 bwMode="auto">
            <a:xfrm flipV="1">
              <a:off x="2272419" y="2903168"/>
              <a:ext cx="1702052" cy="181069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 bwMode="auto">
            <a:xfrm>
              <a:off x="7226423" y="2413403"/>
              <a:ext cx="0" cy="24125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30" name="直接连接符 29"/>
            <p:cNvCxnSpPr/>
            <p:nvPr/>
          </p:nvCxnSpPr>
          <p:spPr bwMode="auto">
            <a:xfrm flipH="1">
              <a:off x="7275786" y="6096803"/>
              <a:ext cx="2853806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标题 11"/>
          <p:cNvSpPr txBox="1">
            <a:spLocks/>
          </p:cNvSpPr>
          <p:nvPr/>
        </p:nvSpPr>
        <p:spPr>
          <a:xfrm>
            <a:off x="510173" y="219195"/>
            <a:ext cx="11716586" cy="582199"/>
          </a:xfrm>
          <a:prstGeom prst="rect">
            <a:avLst/>
          </a:prstGeom>
        </p:spPr>
        <p:txBody>
          <a:bodyPr/>
          <a:lstStyle/>
          <a:p>
            <a:pPr marL="0" lvl="2" indent="147594" defTabSz="12187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集群解决方案概览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70C8E18-F53E-49BA-958E-333BAB776EA4}"/>
              </a:ext>
            </a:extLst>
          </p:cNvPr>
          <p:cNvSpPr/>
          <p:nvPr/>
        </p:nvSpPr>
        <p:spPr>
          <a:xfrm>
            <a:off x="8206195" y="5174069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基建楼宇系统</a:t>
            </a:r>
            <a:endParaRPr kumimoji="1" lang="en-US" altLang="zh-CN" sz="14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机房、配套楼宇土建、风火水电等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6B4D2A6-CF90-4709-B08E-FFCA45E47080}"/>
              </a:ext>
            </a:extLst>
          </p:cNvPr>
          <p:cNvSpPr/>
          <p:nvPr/>
        </p:nvSpPr>
        <p:spPr>
          <a:xfrm>
            <a:off x="8206195" y="4309216"/>
            <a:ext cx="26436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物理基础设施</a:t>
            </a:r>
            <a:endParaRPr kumimoji="1" lang="en-US" altLang="zh-CN" sz="14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供电</a:t>
            </a:r>
            <a:r>
              <a:rPr kumimoji="1" lang="en-US" altLang="zh-CN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备电、制冷、布线、机柜、安防等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70CC5CA-2FA4-4FC6-BC65-956E38975E5A}"/>
              </a:ext>
            </a:extLst>
          </p:cNvPr>
          <p:cNvSpPr/>
          <p:nvPr/>
        </p:nvSpPr>
        <p:spPr>
          <a:xfrm>
            <a:off x="8206195" y="3444362"/>
            <a:ext cx="258275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算力底座</a:t>
            </a:r>
            <a:endParaRPr kumimoji="1" lang="en-US" altLang="zh-CN" sz="14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服务器、存储系统、网络系统及组网等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1C88D75-61FA-4799-B7B7-99671F692E63}"/>
              </a:ext>
            </a:extLst>
          </p:cNvPr>
          <p:cNvSpPr/>
          <p:nvPr/>
        </p:nvSpPr>
        <p:spPr>
          <a:xfrm>
            <a:off x="8206196" y="2579508"/>
            <a:ext cx="327044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算力使能平台</a:t>
            </a:r>
            <a:endParaRPr kumimoji="1" lang="en-US" altLang="zh-CN" sz="14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多租户、虚拟化、分布式并行计算、运维</a:t>
            </a:r>
            <a:r>
              <a:rPr kumimoji="1" lang="en-US" altLang="zh-CN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运营等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101F806-51A8-4F5B-B68C-C79FAF40BD4A}"/>
              </a:ext>
            </a:extLst>
          </p:cNvPr>
          <p:cNvSpPr/>
          <p:nvPr/>
        </p:nvSpPr>
        <p:spPr>
          <a:xfrm>
            <a:off x="8206196" y="1633048"/>
            <a:ext cx="329609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应用与服务</a:t>
            </a:r>
            <a:endParaRPr kumimoji="1" lang="en-US" altLang="zh-CN" sz="14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数据业务及应用（大数据、互联网、</a:t>
            </a:r>
            <a:r>
              <a:rPr kumimoji="1" lang="en-US" altLang="zh-CN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11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FE62A044-EE9E-4F58-8002-BF1833C97DEF}"/>
              </a:ext>
            </a:extLst>
          </p:cNvPr>
          <p:cNvCxnSpPr>
            <a:cxnSpLocks/>
            <a:stCxn id="84" idx="2"/>
            <a:endCxn id="3" idx="2"/>
          </p:cNvCxnSpPr>
          <p:nvPr/>
        </p:nvCxnSpPr>
        <p:spPr>
          <a:xfrm rot="5400000">
            <a:off x="6594008" y="2962570"/>
            <a:ext cx="142921" cy="5566104"/>
          </a:xfrm>
          <a:prstGeom prst="bentConnector3">
            <a:avLst>
              <a:gd name="adj1" fmla="val 259949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9547A503-545E-43CB-9222-7470A54440D0}"/>
              </a:ext>
            </a:extLst>
          </p:cNvPr>
          <p:cNvSpPr/>
          <p:nvPr/>
        </p:nvSpPr>
        <p:spPr>
          <a:xfrm>
            <a:off x="1311886" y="3917671"/>
            <a:ext cx="5131480" cy="1705436"/>
          </a:xfrm>
          <a:prstGeom prst="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92C7BD0D-36C2-4D2D-9FFF-41ED556AA889}"/>
              </a:ext>
            </a:extLst>
          </p:cNvPr>
          <p:cNvCxnSpPr>
            <a:cxnSpLocks/>
            <a:stCxn id="97" idx="2"/>
            <a:endCxn id="67" idx="3"/>
          </p:cNvCxnSpPr>
          <p:nvPr/>
        </p:nvCxnSpPr>
        <p:spPr>
          <a:xfrm rot="10800000" flipV="1">
            <a:off x="6443366" y="4424481"/>
            <a:ext cx="1199420" cy="345908"/>
          </a:xfrm>
          <a:prstGeom prst="bentConnector3">
            <a:avLst>
              <a:gd name="adj1" fmla="val 40669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7E0206F0-2BB8-42D6-B4D0-F939E4AEC0A3}"/>
              </a:ext>
            </a:extLst>
          </p:cNvPr>
          <p:cNvSpPr/>
          <p:nvPr/>
        </p:nvSpPr>
        <p:spPr>
          <a:xfrm>
            <a:off x="3873904" y="1171018"/>
            <a:ext cx="2575488" cy="2746652"/>
          </a:xfrm>
          <a:prstGeom prst="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69E5EF0-ED12-446F-BEC0-491CE7112887}"/>
              </a:ext>
            </a:extLst>
          </p:cNvPr>
          <p:cNvSpPr/>
          <p:nvPr/>
        </p:nvSpPr>
        <p:spPr>
          <a:xfrm>
            <a:off x="1309421" y="1171019"/>
            <a:ext cx="2564483" cy="2756884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A7D21409-F572-40FA-91F9-315CC428EC35}"/>
              </a:ext>
            </a:extLst>
          </p:cNvPr>
          <p:cNvCxnSpPr>
            <a:cxnSpLocks/>
            <a:stCxn id="94" idx="2"/>
            <a:endCxn id="71" idx="1"/>
          </p:cNvCxnSpPr>
          <p:nvPr/>
        </p:nvCxnSpPr>
        <p:spPr>
          <a:xfrm rot="10800000">
            <a:off x="3873904" y="2544344"/>
            <a:ext cx="3768882" cy="1034536"/>
          </a:xfrm>
          <a:prstGeom prst="bentConnector5">
            <a:avLst>
              <a:gd name="adj1" fmla="val 12736"/>
              <a:gd name="adj2" fmla="val 11489"/>
              <a:gd name="adj3" fmla="val 12771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642786" y="1605973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89" name="GPT-2"/>
          <p:cNvSpPr txBox="1"/>
          <p:nvPr/>
        </p:nvSpPr>
        <p:spPr>
          <a:xfrm>
            <a:off x="7805067" y="1764571"/>
            <a:ext cx="238848" cy="246221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ctr">
            <a:spAutoFit/>
          </a:bodyPr>
          <a:lstStyle>
            <a:lvl1pPr algn="ctr" defTabSz="1693333">
              <a:defRPr sz="4400" b="1">
                <a:solidFill>
                  <a:srgbClr val="FCC800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lvl1pPr>
          </a:lstStyle>
          <a:p>
            <a:pPr hangingPunct="0"/>
            <a:r>
              <a:rPr lang="en-US" altLang="zh-CN" sz="16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L4</a:t>
            </a:r>
            <a:endParaRPr sz="16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642786" y="2451574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92" name="GPT-2"/>
          <p:cNvSpPr txBox="1"/>
          <p:nvPr/>
        </p:nvSpPr>
        <p:spPr>
          <a:xfrm>
            <a:off x="7805067" y="2610172"/>
            <a:ext cx="238848" cy="246221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ctr">
            <a:spAutoFit/>
          </a:bodyPr>
          <a:lstStyle>
            <a:lvl1pPr algn="ctr" defTabSz="1693333">
              <a:defRPr sz="4400" b="1">
                <a:solidFill>
                  <a:srgbClr val="FCC800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lvl1pPr>
          </a:lstStyle>
          <a:p>
            <a:pPr hangingPunct="0"/>
            <a:r>
              <a:rPr lang="en-US" altLang="zh-CN"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L3</a:t>
            </a:r>
            <a:endParaRPr sz="16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642786" y="3297175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95" name="GPT-2"/>
          <p:cNvSpPr txBox="1"/>
          <p:nvPr/>
        </p:nvSpPr>
        <p:spPr>
          <a:xfrm>
            <a:off x="7805067" y="3455773"/>
            <a:ext cx="238848" cy="246221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ctr">
            <a:spAutoFit/>
          </a:bodyPr>
          <a:lstStyle>
            <a:lvl1pPr algn="ctr" defTabSz="1693333">
              <a:defRPr sz="4400" b="1">
                <a:solidFill>
                  <a:srgbClr val="FCC800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lvl1pPr>
          </a:lstStyle>
          <a:p>
            <a:pPr hangingPunct="0"/>
            <a:r>
              <a:rPr lang="en-US" altLang="zh-CN"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L2</a:t>
            </a:r>
            <a:endParaRPr sz="16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642786" y="4142776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98" name="GPT-2"/>
          <p:cNvSpPr txBox="1"/>
          <p:nvPr/>
        </p:nvSpPr>
        <p:spPr>
          <a:xfrm>
            <a:off x="7805067" y="4301374"/>
            <a:ext cx="238848" cy="246221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ctr">
            <a:spAutoFit/>
          </a:bodyPr>
          <a:lstStyle>
            <a:lvl1pPr algn="ctr" defTabSz="1693333">
              <a:defRPr sz="4400" b="1">
                <a:solidFill>
                  <a:srgbClr val="FCC800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lvl1pPr>
          </a:lstStyle>
          <a:p>
            <a:pPr hangingPunct="0"/>
            <a:r>
              <a:rPr lang="en-US" altLang="zh-CN"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L1</a:t>
            </a:r>
            <a:endParaRPr sz="16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642786" y="4988379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914400" hangingPunct="0">
              <a:defRPr/>
            </a:pPr>
            <a:endParaRPr lang="zh-CN" altLang="en-US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101" name="GPT-2"/>
          <p:cNvSpPr txBox="1"/>
          <p:nvPr/>
        </p:nvSpPr>
        <p:spPr>
          <a:xfrm>
            <a:off x="7805067" y="5146977"/>
            <a:ext cx="238848" cy="246221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ctr">
            <a:spAutoFit/>
          </a:bodyPr>
          <a:lstStyle>
            <a:lvl1pPr algn="ctr" defTabSz="1693333">
              <a:defRPr sz="4400" b="1">
                <a:solidFill>
                  <a:srgbClr val="FCC800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lvl1pPr>
          </a:lstStyle>
          <a:p>
            <a:pPr hangingPunct="0"/>
            <a:r>
              <a:rPr lang="en-US" altLang="zh-CN"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L0</a:t>
            </a:r>
            <a:endParaRPr sz="16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8193675" y="100193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fontAlgn="base">
              <a:spcAft>
                <a:spcPct val="0"/>
              </a:spcAft>
            </a:pPr>
            <a:r>
              <a:rPr kumimoji="1" lang="zh-CN" altLang="en-US" b="1" dirty="0">
                <a:ln w="10541" cmpd="sng">
                  <a:noFill/>
                  <a:prstDash val="solid"/>
                </a:ln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集群系统架构分层</a:t>
            </a:r>
          </a:p>
        </p:txBody>
      </p:sp>
    </p:spTree>
    <p:extLst>
      <p:ext uri="{BB962C8B-B14F-4D97-AF65-F5344CB8AC3E}">
        <p14:creationId xmlns:p14="http://schemas.microsoft.com/office/powerpoint/2010/main" val="215693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梯形 73">
            <a:extLst>
              <a:ext uri="{FF2B5EF4-FFF2-40B4-BE49-F238E27FC236}">
                <a16:creationId xmlns:a16="http://schemas.microsoft.com/office/drawing/2014/main" id="{96B61B23-97DF-4340-9EAA-70ED22634887}"/>
              </a:ext>
            </a:extLst>
          </p:cNvPr>
          <p:cNvSpPr/>
          <p:nvPr/>
        </p:nvSpPr>
        <p:spPr>
          <a:xfrm>
            <a:off x="1078344" y="1154698"/>
            <a:ext cx="5023213" cy="282421"/>
          </a:xfrm>
          <a:prstGeom prst="trapezoid">
            <a:avLst>
              <a:gd name="adj" fmla="val 117447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7966" tIns="45706" rIns="91411" bIns="45706" anchor="ctr">
            <a:noAutofit/>
          </a:bodyPr>
          <a:lstStyle/>
          <a:p>
            <a:pPr defTabSz="1219052" fontAlgn="ctr"/>
            <a:endParaRPr lang="zh-CN" altLang="en-US" sz="1100" b="1" ker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标题 11"/>
          <p:cNvSpPr txBox="1">
            <a:spLocks/>
          </p:cNvSpPr>
          <p:nvPr/>
        </p:nvSpPr>
        <p:spPr>
          <a:xfrm>
            <a:off x="477795" y="203807"/>
            <a:ext cx="11716586" cy="582199"/>
          </a:xfrm>
          <a:prstGeom prst="rect">
            <a:avLst/>
          </a:prstGeom>
        </p:spPr>
        <p:txBody>
          <a:bodyPr/>
          <a:lstStyle/>
          <a:p>
            <a:pPr marL="0" lvl="2" indent="147594" defTabSz="12187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集群系统软件平台与应用</a:t>
            </a:r>
            <a:endParaRPr lang="zh-CN" altLang="en-US" sz="2799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384EB55-6832-4B34-A287-5355E853F0F0}"/>
              </a:ext>
            </a:extLst>
          </p:cNvPr>
          <p:cNvSpPr/>
          <p:nvPr/>
        </p:nvSpPr>
        <p:spPr>
          <a:xfrm>
            <a:off x="2572896" y="1035296"/>
            <a:ext cx="1684095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高性能计算中心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4D14590-3FF0-4C22-8A77-A9C0C7E2B30B}"/>
              </a:ext>
            </a:extLst>
          </p:cNvPr>
          <p:cNvSpPr/>
          <p:nvPr/>
        </p:nvSpPr>
        <p:spPr>
          <a:xfrm>
            <a:off x="1398754" y="1035296"/>
            <a:ext cx="109837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AI</a:t>
            </a: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计算中心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C864C50-5A54-4A14-906A-DA22B3FAF4A7}"/>
              </a:ext>
            </a:extLst>
          </p:cNvPr>
          <p:cNvSpPr/>
          <p:nvPr/>
        </p:nvSpPr>
        <p:spPr>
          <a:xfrm>
            <a:off x="4193608" y="1035296"/>
            <a:ext cx="108234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云数据中心</a:t>
            </a:r>
          </a:p>
        </p:txBody>
      </p:sp>
      <p:sp>
        <p:nvSpPr>
          <p:cNvPr id="106" name="矩形 83">
            <a:extLst>
              <a:ext uri="{FF2B5EF4-FFF2-40B4-BE49-F238E27FC236}">
                <a16:creationId xmlns:a16="http://schemas.microsoft.com/office/drawing/2014/main" id="{C01A514A-71AF-4FEA-A2C6-DA3DE924376A}"/>
              </a:ext>
            </a:extLst>
          </p:cNvPr>
          <p:cNvSpPr/>
          <p:nvPr/>
        </p:nvSpPr>
        <p:spPr bwMode="auto">
          <a:xfrm>
            <a:off x="1150416" y="2592996"/>
            <a:ext cx="4039553" cy="888446"/>
          </a:xfrm>
          <a:prstGeom prst="rect">
            <a:avLst/>
          </a:prstGeom>
          <a:solidFill>
            <a:srgbClr val="F2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rIns="0" rtlCol="0" anchor="t" anchorCtr="0"/>
          <a:lstStyle/>
          <a:p>
            <a:pPr algn="ctr" defTabSz="91265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算力服务底座 </a:t>
            </a: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(HCSO)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16B09B5-3063-4453-8FEC-82CEE06CE8AE}"/>
              </a:ext>
            </a:extLst>
          </p:cNvPr>
          <p:cNvSpPr/>
          <p:nvPr/>
        </p:nvSpPr>
        <p:spPr bwMode="auto">
          <a:xfrm>
            <a:off x="5240306" y="1489846"/>
            <a:ext cx="849608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运营平台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7B95368-0231-422A-BD06-599AEBF620A6}"/>
              </a:ext>
            </a:extLst>
          </p:cNvPr>
          <p:cNvSpPr/>
          <p:nvPr/>
        </p:nvSpPr>
        <p:spPr bwMode="auto">
          <a:xfrm>
            <a:off x="5237421" y="2045749"/>
            <a:ext cx="847653" cy="3731181"/>
          </a:xfrm>
          <a:prstGeom prst="rect">
            <a:avLst/>
          </a:prstGeom>
          <a:solidFill>
            <a:srgbClr val="F2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tIns="90000" rIns="0" rtlCol="0" anchor="t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全栈统一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运维平台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611D103-C94E-4939-9397-3D3ED9493C08}"/>
              </a:ext>
            </a:extLst>
          </p:cNvPr>
          <p:cNvSpPr/>
          <p:nvPr/>
        </p:nvSpPr>
        <p:spPr bwMode="auto">
          <a:xfrm>
            <a:off x="1145228" y="4934594"/>
            <a:ext cx="4037035" cy="394808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高效液冷</a:t>
            </a: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+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高功率供电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817407E-052B-49C7-B7F3-0EDDD0F4B1AB}"/>
              </a:ext>
            </a:extLst>
          </p:cNvPr>
          <p:cNvSpPr/>
          <p:nvPr/>
        </p:nvSpPr>
        <p:spPr bwMode="auto">
          <a:xfrm>
            <a:off x="1151502" y="3547072"/>
            <a:ext cx="1894968" cy="1331905"/>
          </a:xfrm>
          <a:prstGeom prst="rect">
            <a:avLst/>
          </a:prstGeom>
          <a:solidFill>
            <a:srgbClr val="F4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rIns="0" rtlCol="0" anchor="t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计算子系统</a:t>
            </a: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多样性算力</a:t>
            </a: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AB99807-1DB8-4A75-9588-222B0D256B24}"/>
              </a:ext>
            </a:extLst>
          </p:cNvPr>
          <p:cNvSpPr/>
          <p:nvPr/>
        </p:nvSpPr>
        <p:spPr>
          <a:xfrm>
            <a:off x="1256962" y="3869917"/>
            <a:ext cx="803255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昇腾算力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BE6756ED-932F-4899-BF18-DC0DA1FEA55D}"/>
              </a:ext>
            </a:extLst>
          </p:cNvPr>
          <p:cNvSpPr/>
          <p:nvPr/>
        </p:nvSpPr>
        <p:spPr>
          <a:xfrm>
            <a:off x="2121938" y="3869917"/>
            <a:ext cx="793634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鲲鹏算力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70BD6AE2-1A3D-436B-971D-94C382316D6D}"/>
              </a:ext>
            </a:extLst>
          </p:cNvPr>
          <p:cNvSpPr/>
          <p:nvPr/>
        </p:nvSpPr>
        <p:spPr>
          <a:xfrm>
            <a:off x="2121938" y="4346489"/>
            <a:ext cx="793634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x86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算力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99F9D406-2773-404B-A16D-091E565E4AF4}"/>
              </a:ext>
            </a:extLst>
          </p:cNvPr>
          <p:cNvSpPr/>
          <p:nvPr/>
        </p:nvSpPr>
        <p:spPr>
          <a:xfrm>
            <a:off x="1256962" y="4346489"/>
            <a:ext cx="803255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GPU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算力</a:t>
            </a:r>
          </a:p>
        </p:txBody>
      </p:sp>
      <p:sp>
        <p:nvSpPr>
          <p:cNvPr id="157" name="矩形 65">
            <a:extLst>
              <a:ext uri="{FF2B5EF4-FFF2-40B4-BE49-F238E27FC236}">
                <a16:creationId xmlns:a16="http://schemas.microsoft.com/office/drawing/2014/main" id="{968C513D-45CD-401D-B3E5-05FA7CAE0FAA}"/>
              </a:ext>
            </a:extLst>
          </p:cNvPr>
          <p:cNvSpPr/>
          <p:nvPr/>
        </p:nvSpPr>
        <p:spPr bwMode="auto">
          <a:xfrm>
            <a:off x="1145228" y="5378240"/>
            <a:ext cx="4035139" cy="398691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一体化机房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6F1929C-2D3F-4C40-B01C-D5E7A3F3D8A5}"/>
              </a:ext>
            </a:extLst>
          </p:cNvPr>
          <p:cNvSpPr/>
          <p:nvPr/>
        </p:nvSpPr>
        <p:spPr bwMode="auto">
          <a:xfrm>
            <a:off x="3107052" y="3547072"/>
            <a:ext cx="1020547" cy="133190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存储子系统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CC93DD7C-D00D-4187-A558-373D01014502}"/>
              </a:ext>
            </a:extLst>
          </p:cNvPr>
          <p:cNvSpPr/>
          <p:nvPr/>
        </p:nvSpPr>
        <p:spPr bwMode="auto">
          <a:xfrm>
            <a:off x="4164733" y="3547072"/>
            <a:ext cx="1017529" cy="133190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网络互联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子系统</a:t>
            </a: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DACBE80-29AE-4A39-B517-5860F0C1211F}"/>
              </a:ext>
            </a:extLst>
          </p:cNvPr>
          <p:cNvSpPr/>
          <p:nvPr/>
        </p:nvSpPr>
        <p:spPr>
          <a:xfrm>
            <a:off x="5310957" y="2890357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资源监控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D01E23E9-45E3-4972-B582-486CF109F51B}"/>
              </a:ext>
            </a:extLst>
          </p:cNvPr>
          <p:cNvSpPr/>
          <p:nvPr/>
        </p:nvSpPr>
        <p:spPr>
          <a:xfrm>
            <a:off x="5307122" y="3377818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告警日志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C9C23A87-A5C2-4712-8ED4-4BA58628AB18}"/>
              </a:ext>
            </a:extLst>
          </p:cNvPr>
          <p:cNvSpPr/>
          <p:nvPr/>
        </p:nvSpPr>
        <p:spPr>
          <a:xfrm>
            <a:off x="5307122" y="3858924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运维</a:t>
            </a:r>
            <a:endParaRPr lang="en-US" altLang="zh-CN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可视化</a:t>
            </a: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ADA5D47-CFC3-4310-9852-274F7C4908C3}"/>
              </a:ext>
            </a:extLst>
          </p:cNvPr>
          <p:cNvSpPr/>
          <p:nvPr/>
        </p:nvSpPr>
        <p:spPr>
          <a:xfrm>
            <a:off x="5305657" y="4346543"/>
            <a:ext cx="709222" cy="366108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…</a:t>
            </a:r>
            <a:endParaRPr lang="zh-CN" altLang="en-US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65" name="矩形 148">
            <a:extLst>
              <a:ext uri="{FF2B5EF4-FFF2-40B4-BE49-F238E27FC236}">
                <a16:creationId xmlns:a16="http://schemas.microsoft.com/office/drawing/2014/main" id="{AC4673B1-8922-46E0-B410-B5ABB3F89CFF}"/>
              </a:ext>
            </a:extLst>
          </p:cNvPr>
          <p:cNvSpPr/>
          <p:nvPr/>
        </p:nvSpPr>
        <p:spPr bwMode="auto">
          <a:xfrm>
            <a:off x="1150416" y="1489846"/>
            <a:ext cx="122731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AI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训练服务</a:t>
            </a: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7DF9CBF6-DB87-4B4A-8FB9-5A95EF1F0C55}"/>
              </a:ext>
            </a:extLst>
          </p:cNvPr>
          <p:cNvSpPr/>
          <p:nvPr/>
        </p:nvSpPr>
        <p:spPr bwMode="auto">
          <a:xfrm>
            <a:off x="2458437" y="1495347"/>
            <a:ext cx="1405372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HPC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服务</a:t>
            </a:r>
          </a:p>
        </p:txBody>
      </p:sp>
      <p:sp>
        <p:nvSpPr>
          <p:cNvPr id="167" name="矩形 83">
            <a:extLst>
              <a:ext uri="{FF2B5EF4-FFF2-40B4-BE49-F238E27FC236}">
                <a16:creationId xmlns:a16="http://schemas.microsoft.com/office/drawing/2014/main" id="{8A71A1B3-94C4-42DD-BEE2-E549D7A1AD9D}"/>
              </a:ext>
            </a:extLst>
          </p:cNvPr>
          <p:cNvSpPr/>
          <p:nvPr/>
        </p:nvSpPr>
        <p:spPr bwMode="auto">
          <a:xfrm>
            <a:off x="3917124" y="1495347"/>
            <a:ext cx="1270246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大数据服务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FAFD857E-65F3-4429-AAA2-9E340F5B219C}"/>
              </a:ext>
            </a:extLst>
          </p:cNvPr>
          <p:cNvSpPr/>
          <p:nvPr/>
        </p:nvSpPr>
        <p:spPr>
          <a:xfrm>
            <a:off x="2457155" y="2043252"/>
            <a:ext cx="139886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HPC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平台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en-US" altLang="zh-CN" sz="1000" b="1" kern="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CCSuite</a:t>
            </a:r>
            <a:endParaRPr lang="zh-CN" altLang="en-US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87966EA3-2A88-4505-97BE-B236BB149C94}"/>
              </a:ext>
            </a:extLst>
          </p:cNvPr>
          <p:cNvSpPr/>
          <p:nvPr/>
        </p:nvSpPr>
        <p:spPr>
          <a:xfrm>
            <a:off x="1151267" y="2037751"/>
            <a:ext cx="123033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AI</a:t>
            </a: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平台</a:t>
            </a:r>
            <a:endParaRPr lang="en-US" altLang="zh-CN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ModelArts</a:t>
            </a:r>
            <a:endParaRPr lang="zh-CN" altLang="en-US" sz="10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D2CCEC7A-ABF7-4ABD-85C5-8E215BE62FF9}"/>
              </a:ext>
            </a:extLst>
          </p:cNvPr>
          <p:cNvSpPr/>
          <p:nvPr/>
        </p:nvSpPr>
        <p:spPr>
          <a:xfrm>
            <a:off x="3916604" y="2045749"/>
            <a:ext cx="1273365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+mn-lt"/>
              </a:rPr>
              <a:t>大数据平台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C3173D0-AE7B-46BB-9CB2-97A97ACF880E}"/>
              </a:ext>
            </a:extLst>
          </p:cNvPr>
          <p:cNvSpPr txBox="1"/>
          <p:nvPr/>
        </p:nvSpPr>
        <p:spPr>
          <a:xfrm>
            <a:off x="1289933" y="2935251"/>
            <a:ext cx="959215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altLang="zh-CN" sz="1000" b="0" kern="0" dirty="0">
                <a:solidFill>
                  <a:srgbClr val="1D1D1A"/>
                </a:solidFill>
                <a:sym typeface="+mn-lt"/>
              </a:rPr>
              <a:t>HPC</a:t>
            </a:r>
            <a:r>
              <a:rPr lang="zh-CN" altLang="en-US" sz="1000" b="0" kern="0" dirty="0">
                <a:solidFill>
                  <a:srgbClr val="1D1D1A"/>
                </a:solidFill>
                <a:sym typeface="+mn-lt"/>
              </a:rPr>
              <a:t>资源池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6F1C10A7-E288-4D63-B76F-4D4677FDEFDA}"/>
              </a:ext>
            </a:extLst>
          </p:cNvPr>
          <p:cNvSpPr txBox="1"/>
          <p:nvPr/>
        </p:nvSpPr>
        <p:spPr>
          <a:xfrm>
            <a:off x="2822757" y="2935251"/>
            <a:ext cx="773783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AI</a:t>
            </a:r>
            <a:r>
              <a:rPr lang="zh-CN" altLang="en-US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资源池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1030EDE-2386-44A2-AEE1-D843DC1168F2}"/>
              </a:ext>
            </a:extLst>
          </p:cNvPr>
          <p:cNvSpPr txBox="1"/>
          <p:nvPr/>
        </p:nvSpPr>
        <p:spPr>
          <a:xfrm>
            <a:off x="4124497" y="2935251"/>
            <a:ext cx="951200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通用资源池</a:t>
            </a:r>
          </a:p>
        </p:txBody>
      </p:sp>
      <p:cxnSp>
        <p:nvCxnSpPr>
          <p:cNvPr id="174" name="直接箭头连接符 131">
            <a:extLst>
              <a:ext uri="{FF2B5EF4-FFF2-40B4-BE49-F238E27FC236}">
                <a16:creationId xmlns:a16="http://schemas.microsoft.com/office/drawing/2014/main" id="{D49BF3BA-B05E-4EB4-AC0C-FA6497147AD3}"/>
              </a:ext>
            </a:extLst>
          </p:cNvPr>
          <p:cNvCxnSpPr/>
          <p:nvPr/>
        </p:nvCxnSpPr>
        <p:spPr>
          <a:xfrm>
            <a:off x="2249148" y="3106537"/>
            <a:ext cx="573609" cy="0"/>
          </a:xfrm>
          <a:prstGeom prst="straightConnector1">
            <a:avLst/>
          </a:prstGeom>
          <a:noFill/>
          <a:ln w="6350" cap="flat" cmpd="sng" algn="ctr">
            <a:solidFill>
              <a:srgbClr val="666666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175" name="直接箭头连接符 132">
            <a:extLst>
              <a:ext uri="{FF2B5EF4-FFF2-40B4-BE49-F238E27FC236}">
                <a16:creationId xmlns:a16="http://schemas.microsoft.com/office/drawing/2014/main" id="{013E046F-E2A8-49C3-86DA-52B0011B4657}"/>
              </a:ext>
            </a:extLst>
          </p:cNvPr>
          <p:cNvCxnSpPr/>
          <p:nvPr/>
        </p:nvCxnSpPr>
        <p:spPr>
          <a:xfrm>
            <a:off x="3596539" y="3106537"/>
            <a:ext cx="527958" cy="0"/>
          </a:xfrm>
          <a:prstGeom prst="straightConnector1">
            <a:avLst/>
          </a:prstGeom>
          <a:noFill/>
          <a:ln w="6350" cap="flat" cmpd="sng" algn="ctr">
            <a:solidFill>
              <a:srgbClr val="666666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176" name="直接箭头连接符 153">
            <a:extLst>
              <a:ext uri="{FF2B5EF4-FFF2-40B4-BE49-F238E27FC236}">
                <a16:creationId xmlns:a16="http://schemas.microsoft.com/office/drawing/2014/main" id="{137AC866-926E-41BE-B5A4-BCC12C367A9E}"/>
              </a:ext>
            </a:extLst>
          </p:cNvPr>
          <p:cNvCxnSpPr/>
          <p:nvPr/>
        </p:nvCxnSpPr>
        <p:spPr>
          <a:xfrm>
            <a:off x="895854" y="1489847"/>
            <a:ext cx="0" cy="4287083"/>
          </a:xfrm>
          <a:prstGeom prst="straightConnector1">
            <a:avLst/>
          </a:prstGeom>
          <a:noFill/>
          <a:ln w="19050" cap="flat" cmpd="sng" algn="ctr">
            <a:gradFill>
              <a:gsLst>
                <a:gs pos="70000">
                  <a:srgbClr val="C61A1A"/>
                </a:gs>
                <a:gs pos="0">
                  <a:srgbClr val="C00000"/>
                </a:gs>
                <a:gs pos="24000">
                  <a:srgbClr val="C41010"/>
                </a:gs>
                <a:gs pos="33000">
                  <a:srgbClr val="FFFFFF">
                    <a:alpha val="0"/>
                  </a:srgbClr>
                </a:gs>
                <a:gs pos="63000">
                  <a:srgbClr val="FFFFFF">
                    <a:alpha val="0"/>
                  </a:srgbClr>
                </a:gs>
                <a:gs pos="100000">
                  <a:srgbClr val="C00000"/>
                </a:gs>
              </a:gsLst>
              <a:lin ang="5400000" scaled="0"/>
            </a:gra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852B4FEB-4453-4220-B265-526358658B26}"/>
              </a:ext>
            </a:extLst>
          </p:cNvPr>
          <p:cNvSpPr txBox="1"/>
          <p:nvPr/>
        </p:nvSpPr>
        <p:spPr>
          <a:xfrm>
            <a:off x="814497" y="2528109"/>
            <a:ext cx="215444" cy="1933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14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全栈垂直优化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CF9ABAB-673F-453B-8192-7D2F3B81D281}"/>
              </a:ext>
            </a:extLst>
          </p:cNvPr>
          <p:cNvSpPr txBox="1"/>
          <p:nvPr/>
        </p:nvSpPr>
        <p:spPr>
          <a:xfrm>
            <a:off x="3391779" y="2961689"/>
            <a:ext cx="934816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横向资源</a:t>
            </a:r>
            <a:endParaRPr kumimoji="1" lang="en-US" altLang="zh-CN" sz="9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复用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811DAB0D-9F7B-4B72-AE48-2622F739A3C8}"/>
              </a:ext>
            </a:extLst>
          </p:cNvPr>
          <p:cNvSpPr txBox="1"/>
          <p:nvPr/>
        </p:nvSpPr>
        <p:spPr>
          <a:xfrm>
            <a:off x="2077960" y="2961689"/>
            <a:ext cx="934816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横向资源</a:t>
            </a:r>
            <a:endParaRPr kumimoji="1" lang="en-US" altLang="zh-CN" sz="9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复用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06A98CAA-265F-4B31-9649-314E1063DE92}"/>
              </a:ext>
            </a:extLst>
          </p:cNvPr>
          <p:cNvSpPr/>
          <p:nvPr/>
        </p:nvSpPr>
        <p:spPr>
          <a:xfrm>
            <a:off x="1081610" y="2484353"/>
            <a:ext cx="4147054" cy="1042561"/>
          </a:xfrm>
          <a:prstGeom prst="rect">
            <a:avLst/>
          </a:prstGeom>
          <a:solidFill>
            <a:srgbClr val="9FDDE5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DF9C6DCD-607D-49A9-9A16-320D88ECD698}"/>
              </a:ext>
            </a:extLst>
          </p:cNvPr>
          <p:cNvSpPr/>
          <p:nvPr/>
        </p:nvSpPr>
        <p:spPr>
          <a:xfrm>
            <a:off x="5216796" y="1447261"/>
            <a:ext cx="884761" cy="4329668"/>
          </a:xfrm>
          <a:prstGeom prst="rect">
            <a:avLst/>
          </a:prstGeom>
          <a:solidFill>
            <a:srgbClr val="9FDDE5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0AFE2900-AACE-40F5-9B85-DAE66E253A2C}"/>
              </a:ext>
            </a:extLst>
          </p:cNvPr>
          <p:cNvSpPr/>
          <p:nvPr/>
        </p:nvSpPr>
        <p:spPr>
          <a:xfrm>
            <a:off x="1081611" y="1441792"/>
            <a:ext cx="4139326" cy="1042561"/>
          </a:xfrm>
          <a:prstGeom prst="rect">
            <a:avLst/>
          </a:prstGeom>
          <a:solidFill>
            <a:srgbClr val="81C15F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3" name="连接符: 肘形 64">
            <a:extLst>
              <a:ext uri="{FF2B5EF4-FFF2-40B4-BE49-F238E27FC236}">
                <a16:creationId xmlns:a16="http://schemas.microsoft.com/office/drawing/2014/main" id="{FE62A044-EE9E-4F58-8002-BF1833C97DEF}"/>
              </a:ext>
            </a:extLst>
          </p:cNvPr>
          <p:cNvCxnSpPr>
            <a:cxnSpLocks/>
            <a:stCxn id="161" idx="1"/>
          </p:cNvCxnSpPr>
          <p:nvPr/>
        </p:nvCxnSpPr>
        <p:spPr>
          <a:xfrm rot="10800000" flipV="1">
            <a:off x="6101556" y="2785719"/>
            <a:ext cx="1839312" cy="82637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58">
            <a:extLst>
              <a:ext uri="{FF2B5EF4-FFF2-40B4-BE49-F238E27FC236}">
                <a16:creationId xmlns:a16="http://schemas.microsoft.com/office/drawing/2014/main" id="{04D576FF-B30E-4E00-A42D-C8C05710E20C}"/>
              </a:ext>
            </a:extLst>
          </p:cNvPr>
          <p:cNvCxnSpPr>
            <a:cxnSpLocks/>
            <a:stCxn id="156" idx="1"/>
          </p:cNvCxnSpPr>
          <p:nvPr/>
        </p:nvCxnSpPr>
        <p:spPr>
          <a:xfrm flipH="1">
            <a:off x="4854234" y="1920865"/>
            <a:ext cx="3086634" cy="0"/>
          </a:xfrm>
          <a:prstGeom prst="line">
            <a:avLst/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 1"/>
          <p:cNvGrpSpPr/>
          <p:nvPr/>
        </p:nvGrpSpPr>
        <p:grpSpPr>
          <a:xfrm>
            <a:off x="7403696" y="1041705"/>
            <a:ext cx="4098595" cy="4672224"/>
            <a:chOff x="7401314" y="1001938"/>
            <a:chExt cx="4098595" cy="4672224"/>
          </a:xfrm>
        </p:grpSpPr>
        <p:grpSp>
          <p:nvGrpSpPr>
            <p:cNvPr id="70" name="组合 70">
              <a:extLst>
                <a:ext uri="{FF2B5EF4-FFF2-40B4-BE49-F238E27FC236}">
                  <a16:creationId xmlns:a16="http://schemas.microsoft.com/office/drawing/2014/main" id="{CAC3569A-78C8-4861-90DA-383501B5E34B}"/>
                </a:ext>
              </a:extLst>
            </p:cNvPr>
            <p:cNvGrpSpPr/>
            <p:nvPr/>
          </p:nvGrpSpPr>
          <p:grpSpPr>
            <a:xfrm>
              <a:off x="7401314" y="1115864"/>
              <a:ext cx="4072947" cy="4528759"/>
              <a:chOff x="1310876" y="1413362"/>
              <a:chExt cx="3306092" cy="2221319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D49C27E-01E3-4287-B774-8DA57BBD3963}"/>
                  </a:ext>
                </a:extLst>
              </p:cNvPr>
              <p:cNvSpPr/>
              <p:nvPr/>
            </p:nvSpPr>
            <p:spPr>
              <a:xfrm>
                <a:off x="1310876" y="1596603"/>
                <a:ext cx="3301686" cy="2038078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60000"/>
                      <a:lumOff val="40000"/>
                      <a:alpha val="0"/>
                    </a:schemeClr>
                  </a:gs>
                  <a:gs pos="33000">
                    <a:schemeClr val="bg1">
                      <a:lumMod val="60000"/>
                      <a:lumOff val="40000"/>
                      <a:alpha val="10000"/>
                    </a:schemeClr>
                  </a:gs>
                </a:gsLst>
                <a:lin ang="54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defTabSz="914111">
                  <a:lnSpc>
                    <a:spcPct val="120000"/>
                  </a:lnSpc>
                </a:pPr>
                <a:endParaRPr kumimoji="1"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梯形 71">
                <a:extLst>
                  <a:ext uri="{FF2B5EF4-FFF2-40B4-BE49-F238E27FC236}">
                    <a16:creationId xmlns:a16="http://schemas.microsoft.com/office/drawing/2014/main" id="{F621DA3E-5448-404B-80B5-C08B4D38B64B}"/>
                  </a:ext>
                </a:extLst>
              </p:cNvPr>
              <p:cNvSpPr/>
              <p:nvPr/>
            </p:nvSpPr>
            <p:spPr>
              <a:xfrm>
                <a:off x="1310876" y="1413362"/>
                <a:ext cx="3306092" cy="173781"/>
              </a:xfrm>
              <a:prstGeom prst="trapezoid">
                <a:avLst>
                  <a:gd name="adj" fmla="val 193683"/>
                </a:avLst>
              </a:prstGeom>
              <a:gradFill>
                <a:gsLst>
                  <a:gs pos="0">
                    <a:schemeClr val="bg1">
                      <a:lumMod val="60000"/>
                      <a:lumOff val="40000"/>
                      <a:alpha val="20000"/>
                    </a:schemeClr>
                  </a:gs>
                  <a:gs pos="100000">
                    <a:schemeClr val="bg1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ln w="9525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CC9900"/>
                  </a:buClr>
                  <a:buSzPct val="60000"/>
                  <a:buFont typeface="Wingdings" pitchFamily="2" charset="2"/>
                  <a:buChar char="n"/>
                </a:pPr>
                <a:endParaRPr lang="zh-CN" altLang="en-US" sz="10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73" name="梯形 72">
              <a:extLst>
                <a:ext uri="{FF2B5EF4-FFF2-40B4-BE49-F238E27FC236}">
                  <a16:creationId xmlns:a16="http://schemas.microsoft.com/office/drawing/2014/main" id="{41B495E5-A727-4E59-882D-EA9FEC75B86B}"/>
                </a:ext>
              </a:extLst>
            </p:cNvPr>
            <p:cNvSpPr/>
            <p:nvPr/>
          </p:nvSpPr>
          <p:spPr bwMode="auto">
            <a:xfrm>
              <a:off x="7674071" y="3598250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3" name="梯形 112">
              <a:extLst>
                <a:ext uri="{FF2B5EF4-FFF2-40B4-BE49-F238E27FC236}">
                  <a16:creationId xmlns:a16="http://schemas.microsoft.com/office/drawing/2014/main" id="{824555F2-0785-4515-95F1-5C89629C19CC}"/>
                </a:ext>
              </a:extLst>
            </p:cNvPr>
            <p:cNvSpPr/>
            <p:nvPr/>
          </p:nvSpPr>
          <p:spPr bwMode="auto">
            <a:xfrm>
              <a:off x="7674071" y="1904420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4" name="梯形 113">
              <a:extLst>
                <a:ext uri="{FF2B5EF4-FFF2-40B4-BE49-F238E27FC236}">
                  <a16:creationId xmlns:a16="http://schemas.microsoft.com/office/drawing/2014/main" id="{4C97500E-0448-4E65-974C-4DDB2DA8806A}"/>
                </a:ext>
              </a:extLst>
            </p:cNvPr>
            <p:cNvSpPr/>
            <p:nvPr/>
          </p:nvSpPr>
          <p:spPr bwMode="auto">
            <a:xfrm>
              <a:off x="7674071" y="5292081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5" name="梯形 114">
              <a:extLst>
                <a:ext uri="{FF2B5EF4-FFF2-40B4-BE49-F238E27FC236}">
                  <a16:creationId xmlns:a16="http://schemas.microsoft.com/office/drawing/2014/main" id="{41B495E5-A727-4E59-882D-EA9FEC75B86B}"/>
                </a:ext>
              </a:extLst>
            </p:cNvPr>
            <p:cNvSpPr/>
            <p:nvPr/>
          </p:nvSpPr>
          <p:spPr bwMode="auto">
            <a:xfrm>
              <a:off x="7674071" y="4445165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6" name="梯形 115">
              <a:extLst>
                <a:ext uri="{FF2B5EF4-FFF2-40B4-BE49-F238E27FC236}">
                  <a16:creationId xmlns:a16="http://schemas.microsoft.com/office/drawing/2014/main" id="{41B495E5-A727-4E59-882D-EA9FEC75B86B}"/>
                </a:ext>
              </a:extLst>
            </p:cNvPr>
            <p:cNvSpPr/>
            <p:nvPr/>
          </p:nvSpPr>
          <p:spPr bwMode="auto">
            <a:xfrm>
              <a:off x="7674071" y="2751335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F70C8E18-F53E-49BA-958E-333BAB776EA4}"/>
                </a:ext>
              </a:extLst>
            </p:cNvPr>
            <p:cNvSpPr/>
            <p:nvPr/>
          </p:nvSpPr>
          <p:spPr>
            <a:xfrm>
              <a:off x="8203814" y="5174069"/>
              <a:ext cx="230063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基建楼宇系统</a:t>
              </a:r>
              <a:endParaRPr kumimoji="1" lang="en-US" altLang="zh-CN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机房、配套楼宇土建、风火水电等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36B4D2A6-CF90-4709-B08E-FFCA45E47080}"/>
                </a:ext>
              </a:extLst>
            </p:cNvPr>
            <p:cNvSpPr/>
            <p:nvPr/>
          </p:nvSpPr>
          <p:spPr>
            <a:xfrm>
              <a:off x="8203814" y="4309216"/>
              <a:ext cx="264367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物理基础设施</a:t>
              </a:r>
              <a:endParaRPr kumimoji="1" lang="en-US" altLang="zh-CN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</a:t>
              </a:r>
              <a:r>
                <a:rPr kumimoji="1" lang="en-US" altLang="zh-CN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备电、制冷、布线、机柜、安防等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70CC5CA-2FA4-4FC6-BC65-956E38975E5A}"/>
                </a:ext>
              </a:extLst>
            </p:cNvPr>
            <p:cNvSpPr/>
            <p:nvPr/>
          </p:nvSpPr>
          <p:spPr>
            <a:xfrm>
              <a:off x="8203814" y="3444362"/>
              <a:ext cx="2582758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算力底座</a:t>
              </a:r>
              <a:endParaRPr kumimoji="1" lang="en-US" altLang="zh-CN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服务器、存储系统、网络系统及组网等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71C88D75-61FA-4799-B7B7-99671F692E63}"/>
                </a:ext>
              </a:extLst>
            </p:cNvPr>
            <p:cNvSpPr/>
            <p:nvPr/>
          </p:nvSpPr>
          <p:spPr>
            <a:xfrm>
              <a:off x="8203814" y="2579508"/>
              <a:ext cx="327044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算力使能平台</a:t>
              </a:r>
              <a:endParaRPr kumimoji="1" lang="en-US" altLang="zh-CN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多租户、虚拟化、分布式并行计算、运维</a:t>
              </a:r>
              <a:r>
                <a:rPr kumimoji="1" lang="en-US" altLang="zh-CN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运营等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2101F806-51A8-4F5B-B68C-C79FAF40BD4A}"/>
                </a:ext>
              </a:extLst>
            </p:cNvPr>
            <p:cNvSpPr/>
            <p:nvPr/>
          </p:nvSpPr>
          <p:spPr>
            <a:xfrm>
              <a:off x="8203814" y="1633048"/>
              <a:ext cx="3296095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4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应用与服务</a:t>
              </a:r>
              <a:endParaRPr kumimoji="1" lang="en-US" altLang="zh-CN" sz="14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数据业务及应用（大数据、互联网、</a:t>
              </a:r>
              <a:r>
                <a:rPr kumimoji="1" lang="en-US" altLang="zh-CN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HPC</a:t>
              </a:r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kumimoji="1" lang="en-US" altLang="zh-CN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kumimoji="1" lang="zh-CN" altLang="en-US" sz="1100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等）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C4BC8878-A219-9F47-9A0E-B28D59868D07}"/>
                </a:ext>
              </a:extLst>
            </p:cNvPr>
            <p:cNvSpPr/>
            <p:nvPr/>
          </p:nvSpPr>
          <p:spPr>
            <a:xfrm>
              <a:off x="7640405" y="1605973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3" name="GPT-2"/>
            <p:cNvSpPr txBox="1"/>
            <p:nvPr/>
          </p:nvSpPr>
          <p:spPr>
            <a:xfrm>
              <a:off x="7802686" y="1764570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L4</a:t>
              </a:r>
              <a:endParaRPr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C4BC8878-A219-9F47-9A0E-B28D59868D07}"/>
                </a:ext>
              </a:extLst>
            </p:cNvPr>
            <p:cNvSpPr/>
            <p:nvPr/>
          </p:nvSpPr>
          <p:spPr>
            <a:xfrm>
              <a:off x="7640405" y="2451574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5" name="GPT-2"/>
            <p:cNvSpPr txBox="1"/>
            <p:nvPr/>
          </p:nvSpPr>
          <p:spPr>
            <a:xfrm>
              <a:off x="7802686" y="2610171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L3</a:t>
              </a:r>
              <a:endParaRPr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C4BC8878-A219-9F47-9A0E-B28D59868D07}"/>
                </a:ext>
              </a:extLst>
            </p:cNvPr>
            <p:cNvSpPr/>
            <p:nvPr/>
          </p:nvSpPr>
          <p:spPr>
            <a:xfrm>
              <a:off x="7640405" y="3297175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7" name="GPT-2"/>
            <p:cNvSpPr txBox="1"/>
            <p:nvPr/>
          </p:nvSpPr>
          <p:spPr>
            <a:xfrm>
              <a:off x="7802686" y="3455772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L2</a:t>
              </a:r>
              <a:endParaRPr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C4BC8878-A219-9F47-9A0E-B28D59868D07}"/>
                </a:ext>
              </a:extLst>
            </p:cNvPr>
            <p:cNvSpPr/>
            <p:nvPr/>
          </p:nvSpPr>
          <p:spPr>
            <a:xfrm>
              <a:off x="7640405" y="4142776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9" name="GPT-2"/>
            <p:cNvSpPr txBox="1"/>
            <p:nvPr/>
          </p:nvSpPr>
          <p:spPr>
            <a:xfrm>
              <a:off x="7802686" y="4301373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L1</a:t>
              </a:r>
              <a:endParaRPr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4BC8878-A219-9F47-9A0E-B28D59868D07}"/>
                </a:ext>
              </a:extLst>
            </p:cNvPr>
            <p:cNvSpPr/>
            <p:nvPr/>
          </p:nvSpPr>
          <p:spPr>
            <a:xfrm>
              <a:off x="7640405" y="4988379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31" name="GPT-2"/>
            <p:cNvSpPr txBox="1"/>
            <p:nvPr/>
          </p:nvSpPr>
          <p:spPr>
            <a:xfrm>
              <a:off x="7802686" y="5146976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L0</a:t>
              </a:r>
              <a:endParaRPr sz="16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8191292" y="1001938"/>
              <a:ext cx="24929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algn="ctr" fontAlgn="base">
                <a:spcAft>
                  <a:spcPct val="0"/>
                </a:spcAft>
              </a:pPr>
              <a:r>
                <a:rPr kumimoji="1" lang="zh-CN" altLang="en-US" b="1" dirty="0">
                  <a:ln w="10541" cmpd="sng">
                    <a:noFill/>
                    <a:prstDash val="solid"/>
                  </a:ln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集群系统架构分层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53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集群计算挑战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45542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0D7D95E9-F9FA-44F0-B37E-F50D357E62FC}"/>
              </a:ext>
            </a:extLst>
          </p:cNvPr>
          <p:cNvSpPr/>
          <p:nvPr/>
        </p:nvSpPr>
        <p:spPr>
          <a:xfrm>
            <a:off x="679878" y="1062790"/>
            <a:ext cx="2988920" cy="514472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A2A006D-F286-452B-84E9-DBD5984F8038}"/>
              </a:ext>
            </a:extLst>
          </p:cNvPr>
          <p:cNvSpPr txBox="1"/>
          <p:nvPr/>
        </p:nvSpPr>
        <p:spPr>
          <a:xfrm>
            <a:off x="764519" y="1182960"/>
            <a:ext cx="2827342" cy="236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lnSpc>
                <a:spcPct val="120000"/>
              </a:lnSpc>
              <a:spcAft>
                <a:spcPts val="600"/>
              </a:spcAft>
              <a:defRPr/>
            </a:pPr>
            <a:r>
              <a:rPr kumimoji="1"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算力的“需”比“供”大</a:t>
            </a:r>
            <a:r>
              <a:rPr kumimoji="1"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kumimoji="1"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kumimoji="1"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F4D040CF-EDF2-495E-94B6-C4253CFB3B06}"/>
              </a:ext>
            </a:extLst>
          </p:cNvPr>
          <p:cNvSpPr/>
          <p:nvPr/>
        </p:nvSpPr>
        <p:spPr>
          <a:xfrm>
            <a:off x="959434" y="2131129"/>
            <a:ext cx="914043" cy="914043"/>
          </a:xfrm>
          <a:prstGeom prst="ellipse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81E8F3F8-55AF-4002-9FF3-DA8D4AF6FF90}"/>
              </a:ext>
            </a:extLst>
          </p:cNvPr>
          <p:cNvSpPr/>
          <p:nvPr/>
        </p:nvSpPr>
        <p:spPr>
          <a:xfrm>
            <a:off x="2454275" y="2131129"/>
            <a:ext cx="914043" cy="914043"/>
          </a:xfrm>
          <a:prstGeom prst="ellipse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51B56AE-0799-4B82-B97D-72617EBB4F3A}"/>
              </a:ext>
            </a:extLst>
          </p:cNvPr>
          <p:cNvSpPr txBox="1"/>
          <p:nvPr/>
        </p:nvSpPr>
        <p:spPr>
          <a:xfrm>
            <a:off x="937152" y="3129803"/>
            <a:ext cx="904442" cy="307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大模型算力需求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指数级膨胀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6423929-1D32-4AA2-828B-399958C062F1}"/>
              </a:ext>
            </a:extLst>
          </p:cNvPr>
          <p:cNvSpPr txBox="1"/>
          <p:nvPr/>
        </p:nvSpPr>
        <p:spPr>
          <a:xfrm>
            <a:off x="1118128" y="2433383"/>
            <a:ext cx="584869" cy="476868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914112">
              <a:spcAft>
                <a:spcPts val="600"/>
              </a:spcAft>
              <a:defRPr/>
            </a:pPr>
            <a:r>
              <a:rPr kumimoji="1"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750</a:t>
            </a:r>
            <a:r>
              <a:rPr kumimoji="1"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spcAft>
                <a:spcPts val="600"/>
              </a:spcAft>
              <a:defRPr/>
            </a:pP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kumimoji="1"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kumimoji="1" lang="zh-CN" altLang="en-US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F50CF18-7A0A-4960-9C67-C62916252410}"/>
              </a:ext>
            </a:extLst>
          </p:cNvPr>
          <p:cNvSpPr txBox="1"/>
          <p:nvPr/>
        </p:nvSpPr>
        <p:spPr>
          <a:xfrm>
            <a:off x="764520" y="5856366"/>
            <a:ext cx="2389145" cy="1076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12">
              <a:defRPr/>
            </a:pPr>
            <a:r>
              <a:rPr kumimoji="1" lang="en-US" altLang="zh-CN" sz="700" i="1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Source: OpenAI, ARK Invest, Nvidia, AI and memory wall</a:t>
            </a:r>
            <a:endParaRPr kumimoji="1" lang="zh-CN" altLang="en-US" sz="700" i="1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C3B5947-AE01-40A9-A1F1-CB4C433C5AD2}"/>
              </a:ext>
            </a:extLst>
          </p:cNvPr>
          <p:cNvSpPr txBox="1"/>
          <p:nvPr/>
        </p:nvSpPr>
        <p:spPr>
          <a:xfrm>
            <a:off x="2436795" y="3129803"/>
            <a:ext cx="904442" cy="307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硬件算力供给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仅线性增长</a:t>
            </a: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976AA0B-76EF-4AF2-8DC7-1CCA1FB3B867}"/>
              </a:ext>
            </a:extLst>
          </p:cNvPr>
          <p:cNvSpPr/>
          <p:nvPr/>
        </p:nvSpPr>
        <p:spPr>
          <a:xfrm>
            <a:off x="1273051" y="2029264"/>
            <a:ext cx="286811" cy="286811"/>
          </a:xfrm>
          <a:prstGeom prst="ellipse">
            <a:avLst/>
          </a:prstGeom>
          <a:solidFill>
            <a:schemeClr val="tx2"/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65577987-5676-452C-844A-4004F9323796}"/>
              </a:ext>
            </a:extLst>
          </p:cNvPr>
          <p:cNvSpPr/>
          <p:nvPr/>
        </p:nvSpPr>
        <p:spPr>
          <a:xfrm>
            <a:off x="2767892" y="2029264"/>
            <a:ext cx="286811" cy="286811"/>
          </a:xfrm>
          <a:prstGeom prst="ellipse">
            <a:avLst/>
          </a:prstGeom>
          <a:solidFill>
            <a:schemeClr val="tx2"/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90062B3-BE92-471A-8A1E-EF5FF0E45611}"/>
              </a:ext>
            </a:extLst>
          </p:cNvPr>
          <p:cNvSpPr txBox="1"/>
          <p:nvPr/>
        </p:nvSpPr>
        <p:spPr>
          <a:xfrm>
            <a:off x="2046953" y="2484775"/>
            <a:ext cx="233434" cy="21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en-US" altLang="zh-CN" sz="1399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kumimoji="1" lang="zh-CN" altLang="en-US" sz="1399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Picture 2" descr="https://img-blog.csdnimg.cn/img_convert/dc37b1af8b1418c639911dcc548a4e43.png">
            <a:extLst>
              <a:ext uri="{FF2B5EF4-FFF2-40B4-BE49-F238E27FC236}">
                <a16:creationId xmlns:a16="http://schemas.microsoft.com/office/drawing/2014/main" id="{CA62B02B-4439-4BFB-A111-DCC4BA61F2D2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4" y="3861002"/>
            <a:ext cx="2755671" cy="1904762"/>
          </a:xfrm>
          <a:prstGeom prst="rect">
            <a:avLst/>
          </a:prstGeom>
          <a:noFill/>
          <a:effectLst>
            <a:outerShdw blurRad="63500" sx="99000" sy="99000" algn="ctr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14">
            <a:extLst>
              <a:ext uri="{FF2B5EF4-FFF2-40B4-BE49-F238E27FC236}">
                <a16:creationId xmlns:a16="http://schemas.microsoft.com/office/drawing/2014/main" id="{1EFC1A02-B593-4B15-B998-82EA97BCAE67}"/>
              </a:ext>
            </a:extLst>
          </p:cNvPr>
          <p:cNvSpPr txBox="1"/>
          <p:nvPr/>
        </p:nvSpPr>
        <p:spPr>
          <a:xfrm>
            <a:off x="2745452" y="2433383"/>
            <a:ext cx="331691" cy="476868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 defTabSz="914112">
              <a:spcAft>
                <a:spcPts val="600"/>
              </a:spcAft>
              <a:defRPr/>
            </a:pPr>
            <a:r>
              <a:rPr kumimoji="1"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spcAft>
                <a:spcPts val="600"/>
              </a:spcAft>
              <a:defRPr/>
            </a:pP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kumimoji="1"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kumimoji="1" lang="zh-CN" altLang="en-US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6040" y="261129"/>
            <a:ext cx="12114212" cy="412750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大模型训练算力需求爆发背后，负载的运行特征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BE0174-8AAA-44C9-8370-ACDED11C1F30}"/>
              </a:ext>
            </a:extLst>
          </p:cNvPr>
          <p:cNvSpPr/>
          <p:nvPr/>
        </p:nvSpPr>
        <p:spPr>
          <a:xfrm>
            <a:off x="3908716" y="1141810"/>
            <a:ext cx="8267007" cy="3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负载呈现出 高并行</a:t>
            </a:r>
            <a:r>
              <a:rPr lang="en-US" altLang="zh-CN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网络化 的特征，集群成为大模型训练最佳算力平台</a:t>
            </a: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3DBA02A-21BB-445D-943A-F0CE95AEC267}"/>
              </a:ext>
            </a:extLst>
          </p:cNvPr>
          <p:cNvGrpSpPr/>
          <p:nvPr/>
        </p:nvGrpSpPr>
        <p:grpSpPr>
          <a:xfrm>
            <a:off x="4174182" y="1916093"/>
            <a:ext cx="7255800" cy="3674871"/>
            <a:chOff x="4256826" y="1128920"/>
            <a:chExt cx="7261469" cy="3677742"/>
          </a:xfrm>
        </p:grpSpPr>
        <p:sp>
          <p:nvSpPr>
            <p:cNvPr id="120" name="矩形 49">
              <a:extLst>
                <a:ext uri="{FF2B5EF4-FFF2-40B4-BE49-F238E27FC236}">
                  <a16:creationId xmlns:a16="http://schemas.microsoft.com/office/drawing/2014/main" id="{A5486AB8-71E3-4620-85EA-BB34974DB1F9}"/>
                </a:ext>
              </a:extLst>
            </p:cNvPr>
            <p:cNvSpPr/>
            <p:nvPr/>
          </p:nvSpPr>
          <p:spPr>
            <a:xfrm>
              <a:off x="5167114" y="2313782"/>
              <a:ext cx="1490551" cy="2492879"/>
            </a:xfrm>
            <a:prstGeom prst="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50">
              <a:extLst>
                <a:ext uri="{FF2B5EF4-FFF2-40B4-BE49-F238E27FC236}">
                  <a16:creationId xmlns:a16="http://schemas.microsoft.com/office/drawing/2014/main" id="{9C1F6BBD-856D-4EA7-A667-775A388D3D64}"/>
                </a:ext>
              </a:extLst>
            </p:cNvPr>
            <p:cNvSpPr/>
            <p:nvPr/>
          </p:nvSpPr>
          <p:spPr>
            <a:xfrm>
              <a:off x="7563875" y="2313782"/>
              <a:ext cx="1490551" cy="2492880"/>
            </a:xfrm>
            <a:prstGeom prst="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矩形 52">
              <a:extLst>
                <a:ext uri="{FF2B5EF4-FFF2-40B4-BE49-F238E27FC236}">
                  <a16:creationId xmlns:a16="http://schemas.microsoft.com/office/drawing/2014/main" id="{0DAD51AA-FAD5-48F9-894B-FC2B374D954A}"/>
                </a:ext>
              </a:extLst>
            </p:cNvPr>
            <p:cNvSpPr/>
            <p:nvPr/>
          </p:nvSpPr>
          <p:spPr>
            <a:xfrm>
              <a:off x="10007378" y="2313781"/>
              <a:ext cx="1490551" cy="2492880"/>
            </a:xfrm>
            <a:prstGeom prst="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文本框 6">
              <a:extLst>
                <a:ext uri="{FF2B5EF4-FFF2-40B4-BE49-F238E27FC236}">
                  <a16:creationId xmlns:a16="http://schemas.microsoft.com/office/drawing/2014/main" id="{1BE1F711-26C0-4F4A-8F07-8AFBFB3D28EC}"/>
                </a:ext>
              </a:extLst>
            </p:cNvPr>
            <p:cNvSpPr txBox="1"/>
            <p:nvPr/>
          </p:nvSpPr>
          <p:spPr>
            <a:xfrm>
              <a:off x="5286906" y="1128920"/>
              <a:ext cx="1261884" cy="307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万级参数时代</a:t>
              </a:r>
              <a:endParaRPr lang="en-US" altLang="zh-CN" sz="1398" b="1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文本框 42">
              <a:extLst>
                <a:ext uri="{FF2B5EF4-FFF2-40B4-BE49-F238E27FC236}">
                  <a16:creationId xmlns:a16="http://schemas.microsoft.com/office/drawing/2014/main" id="{B868973D-0E2B-444E-AEF0-F7487BBB127A}"/>
                </a:ext>
              </a:extLst>
            </p:cNvPr>
            <p:cNvSpPr txBox="1"/>
            <p:nvPr/>
          </p:nvSpPr>
          <p:spPr>
            <a:xfrm>
              <a:off x="7612199" y="1128920"/>
              <a:ext cx="1261884" cy="307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亿级参数时代</a:t>
              </a:r>
              <a:endParaRPr lang="en-US" altLang="zh-CN" sz="1398" b="1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文本框 43">
              <a:extLst>
                <a:ext uri="{FF2B5EF4-FFF2-40B4-BE49-F238E27FC236}">
                  <a16:creationId xmlns:a16="http://schemas.microsoft.com/office/drawing/2014/main" id="{A8FAAA96-2355-485F-B31A-66255DBC1823}"/>
                </a:ext>
              </a:extLst>
            </p:cNvPr>
            <p:cNvSpPr txBox="1"/>
            <p:nvPr/>
          </p:nvSpPr>
          <p:spPr>
            <a:xfrm>
              <a:off x="9937489" y="1128920"/>
              <a:ext cx="1261884" cy="307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万亿参数时代</a:t>
              </a:r>
              <a:endParaRPr lang="en-US" altLang="zh-CN" sz="1398" b="1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文本框 8">
              <a:extLst>
                <a:ext uri="{FF2B5EF4-FFF2-40B4-BE49-F238E27FC236}">
                  <a16:creationId xmlns:a16="http://schemas.microsoft.com/office/drawing/2014/main" id="{39BA4C01-4D0C-4330-B4FD-78061DD641AD}"/>
                </a:ext>
              </a:extLst>
            </p:cNvPr>
            <p:cNvSpPr txBox="1"/>
            <p:nvPr/>
          </p:nvSpPr>
          <p:spPr>
            <a:xfrm>
              <a:off x="4256826" y="1711067"/>
              <a:ext cx="902811" cy="522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典型模型</a:t>
              </a:r>
              <a:endParaRPr lang="en-US" altLang="zh-CN" sz="1398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</a:t>
              </a:r>
            </a:p>
          </p:txBody>
        </p:sp>
        <p:sp>
          <p:nvSpPr>
            <p:cNvPr id="127" name="文本框 11">
              <a:extLst>
                <a:ext uri="{FF2B5EF4-FFF2-40B4-BE49-F238E27FC236}">
                  <a16:creationId xmlns:a16="http://schemas.microsoft.com/office/drawing/2014/main" id="{6014EB2D-A042-4946-88A5-D56E6CEEC0DA}"/>
                </a:ext>
              </a:extLst>
            </p:cNvPr>
            <p:cNvSpPr txBox="1"/>
            <p:nvPr/>
          </p:nvSpPr>
          <p:spPr>
            <a:xfrm>
              <a:off x="5468834" y="1743007"/>
              <a:ext cx="926857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ResNet-50</a:t>
              </a:r>
            </a:p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2500</a:t>
              </a:r>
              <a:r>
                <a:rPr lang="zh-CN" altLang="en-US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128" name="文本框 47">
              <a:extLst>
                <a:ext uri="{FF2B5EF4-FFF2-40B4-BE49-F238E27FC236}">
                  <a16:creationId xmlns:a16="http://schemas.microsoft.com/office/drawing/2014/main" id="{7C8D228C-0802-4BC0-BAD0-3335BA18A7BE}"/>
                </a:ext>
              </a:extLst>
            </p:cNvPr>
            <p:cNvSpPr txBox="1"/>
            <p:nvPr/>
          </p:nvSpPr>
          <p:spPr>
            <a:xfrm>
              <a:off x="7932796" y="1743007"/>
              <a:ext cx="620683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GPT-1</a:t>
              </a:r>
            </a:p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1.7</a:t>
              </a:r>
              <a:r>
                <a:rPr lang="zh-CN" altLang="en-US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</a:p>
          </p:txBody>
        </p:sp>
        <p:sp>
          <p:nvSpPr>
            <p:cNvPr id="129" name="文本框 48">
              <a:extLst>
                <a:ext uri="{FF2B5EF4-FFF2-40B4-BE49-F238E27FC236}">
                  <a16:creationId xmlns:a16="http://schemas.microsoft.com/office/drawing/2014/main" id="{B493116F-3828-466A-AF0E-16CF1A526992}"/>
                </a:ext>
              </a:extLst>
            </p:cNvPr>
            <p:cNvSpPr txBox="1"/>
            <p:nvPr/>
          </p:nvSpPr>
          <p:spPr>
            <a:xfrm>
              <a:off x="10234844" y="1743007"/>
              <a:ext cx="667170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GPT-4</a:t>
              </a:r>
            </a:p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1.8</a:t>
              </a:r>
              <a:r>
                <a:rPr lang="zh-CN" altLang="en-US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万亿</a:t>
              </a:r>
            </a:p>
          </p:txBody>
        </p:sp>
        <p:cxnSp>
          <p:nvCxnSpPr>
            <p:cNvPr id="130" name="直接箭头连接符 13">
              <a:extLst>
                <a:ext uri="{FF2B5EF4-FFF2-40B4-BE49-F238E27FC236}">
                  <a16:creationId xmlns:a16="http://schemas.microsoft.com/office/drawing/2014/main" id="{792BDF59-E29C-484D-ACCC-B04CE8731A14}"/>
                </a:ext>
              </a:extLst>
            </p:cNvPr>
            <p:cNvCxnSpPr>
              <a:cxnSpLocks/>
            </p:cNvCxnSpPr>
            <p:nvPr/>
          </p:nvCxnSpPr>
          <p:spPr>
            <a:xfrm>
              <a:off x="4911699" y="1530661"/>
              <a:ext cx="6606596" cy="0"/>
            </a:xfrm>
            <a:prstGeom prst="straightConnector1">
              <a:avLst/>
            </a:prstGeom>
            <a:ln w="25400">
              <a:gradFill>
                <a:gsLst>
                  <a:gs pos="0">
                    <a:schemeClr val="tx2">
                      <a:lumMod val="95000"/>
                    </a:schemeClr>
                  </a:gs>
                  <a:gs pos="20000">
                    <a:srgbClr val="C00000"/>
                  </a:gs>
                </a:gsLst>
                <a:lin ang="0" scaled="0"/>
              </a:gra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矩形 21">
              <a:extLst>
                <a:ext uri="{FF2B5EF4-FFF2-40B4-BE49-F238E27FC236}">
                  <a16:creationId xmlns:a16="http://schemas.microsoft.com/office/drawing/2014/main" id="{1A7730FB-7EC0-4A3C-8FA7-7F821A1BB6CC}"/>
                </a:ext>
              </a:extLst>
            </p:cNvPr>
            <p:cNvSpPr/>
            <p:nvPr/>
          </p:nvSpPr>
          <p:spPr>
            <a:xfrm>
              <a:off x="5439993" y="1418791"/>
              <a:ext cx="955711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2015~2018</a:t>
              </a:r>
              <a:endParaRPr lang="zh-CN" altLang="en-US" sz="1100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25">
              <a:extLst>
                <a:ext uri="{FF2B5EF4-FFF2-40B4-BE49-F238E27FC236}">
                  <a16:creationId xmlns:a16="http://schemas.microsoft.com/office/drawing/2014/main" id="{9EAABD02-E9BD-40F8-A935-02EBC7155D9C}"/>
                </a:ext>
              </a:extLst>
            </p:cNvPr>
            <p:cNvSpPr/>
            <p:nvPr/>
          </p:nvSpPr>
          <p:spPr>
            <a:xfrm>
              <a:off x="7765284" y="1418791"/>
              <a:ext cx="955711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2018~2022</a:t>
              </a:r>
              <a:endParaRPr lang="zh-CN" altLang="en-US" sz="1100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矩形 26">
              <a:extLst>
                <a:ext uri="{FF2B5EF4-FFF2-40B4-BE49-F238E27FC236}">
                  <a16:creationId xmlns:a16="http://schemas.microsoft.com/office/drawing/2014/main" id="{523C7D33-292F-4C99-80B0-8754896D7B41}"/>
                </a:ext>
              </a:extLst>
            </p:cNvPr>
            <p:cNvSpPr/>
            <p:nvPr/>
          </p:nvSpPr>
          <p:spPr>
            <a:xfrm>
              <a:off x="10257289" y="1418791"/>
              <a:ext cx="622285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2023~</a:t>
              </a:r>
              <a:endParaRPr lang="zh-CN" altLang="en-US" sz="1100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文本框 63">
              <a:extLst>
                <a:ext uri="{FF2B5EF4-FFF2-40B4-BE49-F238E27FC236}">
                  <a16:creationId xmlns:a16="http://schemas.microsoft.com/office/drawing/2014/main" id="{5D19B643-5224-4769-96D6-36BC23DE266C}"/>
                </a:ext>
              </a:extLst>
            </p:cNvPr>
            <p:cNvSpPr txBox="1"/>
            <p:nvPr/>
          </p:nvSpPr>
          <p:spPr>
            <a:xfrm>
              <a:off x="4412739" y="2402721"/>
              <a:ext cx="571079" cy="5229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计算需求</a:t>
              </a:r>
            </a:p>
          </p:txBody>
        </p:sp>
        <p:sp>
          <p:nvSpPr>
            <p:cNvPr id="135" name="文本框 64">
              <a:extLst>
                <a:ext uri="{FF2B5EF4-FFF2-40B4-BE49-F238E27FC236}">
                  <a16:creationId xmlns:a16="http://schemas.microsoft.com/office/drawing/2014/main" id="{68058827-335D-47C7-9C52-E5BC3F5ABC6A}"/>
                </a:ext>
              </a:extLst>
            </p:cNvPr>
            <p:cNvSpPr txBox="1"/>
            <p:nvPr/>
          </p:nvSpPr>
          <p:spPr>
            <a:xfrm>
              <a:off x="4412739" y="3241278"/>
              <a:ext cx="57107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互联需求</a:t>
              </a:r>
            </a:p>
          </p:txBody>
        </p:sp>
        <p:sp>
          <p:nvSpPr>
            <p:cNvPr id="136" name="文本框 65">
              <a:extLst>
                <a:ext uri="{FF2B5EF4-FFF2-40B4-BE49-F238E27FC236}">
                  <a16:creationId xmlns:a16="http://schemas.microsoft.com/office/drawing/2014/main" id="{E48A8CB3-591A-4C60-B390-BD597CFB562E}"/>
                </a:ext>
              </a:extLst>
            </p:cNvPr>
            <p:cNvSpPr txBox="1"/>
            <p:nvPr/>
          </p:nvSpPr>
          <p:spPr>
            <a:xfrm>
              <a:off x="4412739" y="4120756"/>
              <a:ext cx="571079" cy="5229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存储需求</a:t>
              </a:r>
            </a:p>
          </p:txBody>
        </p:sp>
        <p:sp>
          <p:nvSpPr>
            <p:cNvPr id="137" name="文本框 66">
              <a:extLst>
                <a:ext uri="{FF2B5EF4-FFF2-40B4-BE49-F238E27FC236}">
                  <a16:creationId xmlns:a16="http://schemas.microsoft.com/office/drawing/2014/main" id="{9BE63B50-8CDC-4F95-80D5-22836A839BC1}"/>
                </a:ext>
              </a:extLst>
            </p:cNvPr>
            <p:cNvSpPr txBox="1"/>
            <p:nvPr/>
          </p:nvSpPr>
          <p:spPr>
            <a:xfrm>
              <a:off x="5410373" y="2467076"/>
              <a:ext cx="915635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TF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级平台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</a:t>
              </a:r>
              <a:endPara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文本框 67">
              <a:extLst>
                <a:ext uri="{FF2B5EF4-FFF2-40B4-BE49-F238E27FC236}">
                  <a16:creationId xmlns:a16="http://schemas.microsoft.com/office/drawing/2014/main" id="{F02DC91F-8FFE-4821-B876-8CFF77908DA0}"/>
                </a:ext>
              </a:extLst>
            </p:cNvPr>
            <p:cNvSpPr txBox="1"/>
            <p:nvPr/>
          </p:nvSpPr>
          <p:spPr>
            <a:xfrm>
              <a:off x="7684330" y="2468709"/>
              <a:ext cx="111761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PF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级平台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单服务器，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文本框 68">
              <a:extLst>
                <a:ext uri="{FF2B5EF4-FFF2-40B4-BE49-F238E27FC236}">
                  <a16:creationId xmlns:a16="http://schemas.microsoft.com/office/drawing/2014/main" id="{7D163E45-F72B-40EF-AA11-80F991ECA438}"/>
                </a:ext>
              </a:extLst>
            </p:cNvPr>
            <p:cNvSpPr txBox="1"/>
            <p:nvPr/>
          </p:nvSpPr>
          <p:spPr>
            <a:xfrm>
              <a:off x="10177016" y="2459830"/>
              <a:ext cx="115127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EF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级平台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集群，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万卡</a:t>
              </a:r>
              <a:endPara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69">
              <a:extLst>
                <a:ext uri="{FF2B5EF4-FFF2-40B4-BE49-F238E27FC236}">
                  <a16:creationId xmlns:a16="http://schemas.microsoft.com/office/drawing/2014/main" id="{5EFDA14F-0294-4096-BA16-8A7EA4731326}"/>
                </a:ext>
              </a:extLst>
            </p:cNvPr>
            <p:cNvSpPr txBox="1"/>
            <p:nvPr/>
          </p:nvSpPr>
          <p:spPr>
            <a:xfrm>
              <a:off x="5346209" y="3287443"/>
              <a:ext cx="117211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通用数据中心：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25Gb/s</a:t>
              </a:r>
            </a:p>
          </p:txBody>
        </p:sp>
        <p:sp>
          <p:nvSpPr>
            <p:cNvPr id="141" name="文本框 71">
              <a:extLst>
                <a:ext uri="{FF2B5EF4-FFF2-40B4-BE49-F238E27FC236}">
                  <a16:creationId xmlns:a16="http://schemas.microsoft.com/office/drawing/2014/main" id="{F5E6C70A-15B8-4939-B300-350213912A7D}"/>
                </a:ext>
              </a:extLst>
            </p:cNvPr>
            <p:cNvSpPr txBox="1"/>
            <p:nvPr/>
          </p:nvSpPr>
          <p:spPr>
            <a:xfrm>
              <a:off x="7516017" y="3307777"/>
              <a:ext cx="1454245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互连带宽≥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100Gb/s</a:t>
              </a:r>
            </a:p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节点内卡间互联</a:t>
              </a:r>
              <a:endPara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文本框 76">
              <a:extLst>
                <a:ext uri="{FF2B5EF4-FFF2-40B4-BE49-F238E27FC236}">
                  <a16:creationId xmlns:a16="http://schemas.microsoft.com/office/drawing/2014/main" id="{50FE911F-990F-47B7-9192-41F2A5F0E7CD}"/>
                </a:ext>
              </a:extLst>
            </p:cNvPr>
            <p:cNvSpPr txBox="1"/>
            <p:nvPr/>
          </p:nvSpPr>
          <p:spPr>
            <a:xfrm>
              <a:off x="10031381" y="3307609"/>
              <a:ext cx="1442546" cy="4312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互连带宽≥</a:t>
              </a:r>
              <a:r>
                <a:rPr lang="en-US" altLang="zh-CN" sz="1100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xxxGB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/s</a:t>
              </a:r>
            </a:p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超节点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网络互联</a:t>
              </a:r>
              <a:endPara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文本框 77">
              <a:extLst>
                <a:ext uri="{FF2B5EF4-FFF2-40B4-BE49-F238E27FC236}">
                  <a16:creationId xmlns:a16="http://schemas.microsoft.com/office/drawing/2014/main" id="{F5362C4A-16C9-4D04-A581-81E0359C504C}"/>
                </a:ext>
              </a:extLst>
            </p:cNvPr>
            <p:cNvSpPr txBox="1"/>
            <p:nvPr/>
          </p:nvSpPr>
          <p:spPr>
            <a:xfrm>
              <a:off x="5442856" y="4166725"/>
              <a:ext cx="950901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GB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级存取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服务器硬盘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80">
              <a:extLst>
                <a:ext uri="{FF2B5EF4-FFF2-40B4-BE49-F238E27FC236}">
                  <a16:creationId xmlns:a16="http://schemas.microsoft.com/office/drawing/2014/main" id="{750DDA14-9899-4429-877E-558F44654DE1}"/>
                </a:ext>
              </a:extLst>
            </p:cNvPr>
            <p:cNvSpPr txBox="1"/>
            <p:nvPr/>
          </p:nvSpPr>
          <p:spPr>
            <a:xfrm>
              <a:off x="7755869" y="4166725"/>
              <a:ext cx="950901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TB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级存取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服务器硬盘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85">
              <a:extLst>
                <a:ext uri="{FF2B5EF4-FFF2-40B4-BE49-F238E27FC236}">
                  <a16:creationId xmlns:a16="http://schemas.microsoft.com/office/drawing/2014/main" id="{CD39ACDD-F872-419E-8078-726330AE7279}"/>
                </a:ext>
              </a:extLst>
            </p:cNvPr>
            <p:cNvSpPr txBox="1"/>
            <p:nvPr/>
          </p:nvSpPr>
          <p:spPr>
            <a:xfrm>
              <a:off x="10011739" y="4166725"/>
              <a:ext cx="1486190" cy="430887"/>
            </a:xfrm>
            <a:prstGeom prst="rect">
              <a:avLst/>
            </a:prstGeom>
            <a:noFill/>
          </p:spPr>
          <p:txBody>
            <a:bodyPr wrap="square" lIns="69786" tIns="45684" rIns="69786" bIns="45684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PB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级存取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高并发多级存储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Arrow: Right 35">
              <a:extLst>
                <a:ext uri="{FF2B5EF4-FFF2-40B4-BE49-F238E27FC236}">
                  <a16:creationId xmlns:a16="http://schemas.microsoft.com/office/drawing/2014/main" id="{32331FAD-223F-42AA-9879-D1ABBAC742DB}"/>
                </a:ext>
              </a:extLst>
            </p:cNvPr>
            <p:cNvSpPr/>
            <p:nvPr/>
          </p:nvSpPr>
          <p:spPr>
            <a:xfrm>
              <a:off x="6826640" y="2710733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Rectangle 37">
              <a:extLst>
                <a:ext uri="{FF2B5EF4-FFF2-40B4-BE49-F238E27FC236}">
                  <a16:creationId xmlns:a16="http://schemas.microsoft.com/office/drawing/2014/main" id="{C65A520F-8FCB-49A4-9E7B-53E433887FBC}"/>
                </a:ext>
              </a:extLst>
            </p:cNvPr>
            <p:cNvSpPr/>
            <p:nvPr/>
          </p:nvSpPr>
          <p:spPr>
            <a:xfrm>
              <a:off x="6755497" y="2439922"/>
              <a:ext cx="59870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Rectangle 38">
              <a:extLst>
                <a:ext uri="{FF2B5EF4-FFF2-40B4-BE49-F238E27FC236}">
                  <a16:creationId xmlns:a16="http://schemas.microsoft.com/office/drawing/2014/main" id="{53742A07-14A8-476A-8877-90EADDB0CAA7}"/>
                </a:ext>
              </a:extLst>
            </p:cNvPr>
            <p:cNvSpPr/>
            <p:nvPr/>
          </p:nvSpPr>
          <p:spPr>
            <a:xfrm>
              <a:off x="9090959" y="2417973"/>
              <a:ext cx="77196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Rectangle 42">
              <a:extLst>
                <a:ext uri="{FF2B5EF4-FFF2-40B4-BE49-F238E27FC236}">
                  <a16:creationId xmlns:a16="http://schemas.microsoft.com/office/drawing/2014/main" id="{3C649B9C-338C-4463-BDC0-A55AD763B483}"/>
                </a:ext>
              </a:extLst>
            </p:cNvPr>
            <p:cNvSpPr/>
            <p:nvPr/>
          </p:nvSpPr>
          <p:spPr>
            <a:xfrm>
              <a:off x="9159749" y="3265205"/>
              <a:ext cx="598709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X28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Rectangle 45">
              <a:extLst>
                <a:ext uri="{FF2B5EF4-FFF2-40B4-BE49-F238E27FC236}">
                  <a16:creationId xmlns:a16="http://schemas.microsoft.com/office/drawing/2014/main" id="{DE6FDC3D-3944-4AA8-8E31-223B7DAEB408}"/>
                </a:ext>
              </a:extLst>
            </p:cNvPr>
            <p:cNvSpPr/>
            <p:nvPr/>
          </p:nvSpPr>
          <p:spPr>
            <a:xfrm>
              <a:off x="9109568" y="4136895"/>
              <a:ext cx="77196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Rectangle 46">
              <a:extLst>
                <a:ext uri="{FF2B5EF4-FFF2-40B4-BE49-F238E27FC236}">
                  <a16:creationId xmlns:a16="http://schemas.microsoft.com/office/drawing/2014/main" id="{C12E8885-24B4-4E77-8F07-FDB5740230B5}"/>
                </a:ext>
              </a:extLst>
            </p:cNvPr>
            <p:cNvSpPr/>
            <p:nvPr/>
          </p:nvSpPr>
          <p:spPr>
            <a:xfrm>
              <a:off x="6712181" y="4141086"/>
              <a:ext cx="68533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Arrow: Right 47">
              <a:extLst>
                <a:ext uri="{FF2B5EF4-FFF2-40B4-BE49-F238E27FC236}">
                  <a16:creationId xmlns:a16="http://schemas.microsoft.com/office/drawing/2014/main" id="{BC479037-768C-490F-874C-1A9133D9BB72}"/>
                </a:ext>
              </a:extLst>
            </p:cNvPr>
            <p:cNvSpPr/>
            <p:nvPr/>
          </p:nvSpPr>
          <p:spPr>
            <a:xfrm>
              <a:off x="6828724" y="3489470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Arrow: Right 48">
              <a:extLst>
                <a:ext uri="{FF2B5EF4-FFF2-40B4-BE49-F238E27FC236}">
                  <a16:creationId xmlns:a16="http://schemas.microsoft.com/office/drawing/2014/main" id="{A70CA954-F52A-4BC1-9BAE-06590432E057}"/>
                </a:ext>
              </a:extLst>
            </p:cNvPr>
            <p:cNvSpPr/>
            <p:nvPr/>
          </p:nvSpPr>
          <p:spPr>
            <a:xfrm>
              <a:off x="6822821" y="4388934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Rectangle 49">
              <a:extLst>
                <a:ext uri="{FF2B5EF4-FFF2-40B4-BE49-F238E27FC236}">
                  <a16:creationId xmlns:a16="http://schemas.microsoft.com/office/drawing/2014/main" id="{6770C606-E500-47BA-88B4-CCE98B805684}"/>
                </a:ext>
              </a:extLst>
            </p:cNvPr>
            <p:cNvSpPr/>
            <p:nvPr/>
          </p:nvSpPr>
          <p:spPr>
            <a:xfrm>
              <a:off x="6798812" y="3277049"/>
              <a:ext cx="512080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Arrow: Right 50">
              <a:extLst>
                <a:ext uri="{FF2B5EF4-FFF2-40B4-BE49-F238E27FC236}">
                  <a16:creationId xmlns:a16="http://schemas.microsoft.com/office/drawing/2014/main" id="{5F4DDE03-5539-43BD-88BC-20C9286FDCCD}"/>
                </a:ext>
              </a:extLst>
            </p:cNvPr>
            <p:cNvSpPr/>
            <p:nvPr/>
          </p:nvSpPr>
          <p:spPr>
            <a:xfrm>
              <a:off x="9219935" y="2689261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Arrow: Right 51">
              <a:extLst>
                <a:ext uri="{FF2B5EF4-FFF2-40B4-BE49-F238E27FC236}">
                  <a16:creationId xmlns:a16="http://schemas.microsoft.com/office/drawing/2014/main" id="{A316398D-1753-4FE5-97DA-B13FA2256751}"/>
                </a:ext>
              </a:extLst>
            </p:cNvPr>
            <p:cNvSpPr/>
            <p:nvPr/>
          </p:nvSpPr>
          <p:spPr>
            <a:xfrm>
              <a:off x="9222020" y="3467998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Arrow: Right 52">
              <a:extLst>
                <a:ext uri="{FF2B5EF4-FFF2-40B4-BE49-F238E27FC236}">
                  <a16:creationId xmlns:a16="http://schemas.microsoft.com/office/drawing/2014/main" id="{27FA0030-3334-4098-B836-364C2F4150F9}"/>
                </a:ext>
              </a:extLst>
            </p:cNvPr>
            <p:cNvSpPr/>
            <p:nvPr/>
          </p:nvSpPr>
          <p:spPr>
            <a:xfrm>
              <a:off x="9216117" y="4367462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8" name="直接连接符 61">
              <a:extLst>
                <a:ext uri="{FF2B5EF4-FFF2-40B4-BE49-F238E27FC236}">
                  <a16:creationId xmlns:a16="http://schemas.microsoft.com/office/drawing/2014/main" id="{C1232178-7D1F-481C-868D-B648822A79A8}"/>
                </a:ext>
              </a:extLst>
            </p:cNvPr>
            <p:cNvCxnSpPr/>
            <p:nvPr/>
          </p:nvCxnSpPr>
          <p:spPr>
            <a:xfrm flipV="1">
              <a:off x="5257527" y="3103878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62">
              <a:extLst>
                <a:ext uri="{FF2B5EF4-FFF2-40B4-BE49-F238E27FC236}">
                  <a16:creationId xmlns:a16="http://schemas.microsoft.com/office/drawing/2014/main" id="{20AB4ED6-4135-4D26-959B-49EB3968706E}"/>
                </a:ext>
              </a:extLst>
            </p:cNvPr>
            <p:cNvCxnSpPr/>
            <p:nvPr/>
          </p:nvCxnSpPr>
          <p:spPr>
            <a:xfrm flipV="1">
              <a:off x="5257527" y="3942563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61">
              <a:extLst>
                <a:ext uri="{FF2B5EF4-FFF2-40B4-BE49-F238E27FC236}">
                  <a16:creationId xmlns:a16="http://schemas.microsoft.com/office/drawing/2014/main" id="{CC1AE0F4-0B90-4078-9144-B58DA24EEE74}"/>
                </a:ext>
              </a:extLst>
            </p:cNvPr>
            <p:cNvCxnSpPr/>
            <p:nvPr/>
          </p:nvCxnSpPr>
          <p:spPr>
            <a:xfrm flipV="1">
              <a:off x="7662971" y="3103878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62">
              <a:extLst>
                <a:ext uri="{FF2B5EF4-FFF2-40B4-BE49-F238E27FC236}">
                  <a16:creationId xmlns:a16="http://schemas.microsoft.com/office/drawing/2014/main" id="{1F62A7A3-8BDF-42B3-9D68-81A2BBB2983C}"/>
                </a:ext>
              </a:extLst>
            </p:cNvPr>
            <p:cNvCxnSpPr/>
            <p:nvPr/>
          </p:nvCxnSpPr>
          <p:spPr>
            <a:xfrm flipV="1">
              <a:off x="7662971" y="3942563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61">
              <a:extLst>
                <a:ext uri="{FF2B5EF4-FFF2-40B4-BE49-F238E27FC236}">
                  <a16:creationId xmlns:a16="http://schemas.microsoft.com/office/drawing/2014/main" id="{114C56F9-ED97-4EC3-964E-4E7F1248C80A}"/>
                </a:ext>
              </a:extLst>
            </p:cNvPr>
            <p:cNvCxnSpPr/>
            <p:nvPr/>
          </p:nvCxnSpPr>
          <p:spPr>
            <a:xfrm flipV="1">
              <a:off x="10100538" y="3088471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62">
              <a:extLst>
                <a:ext uri="{FF2B5EF4-FFF2-40B4-BE49-F238E27FC236}">
                  <a16:creationId xmlns:a16="http://schemas.microsoft.com/office/drawing/2014/main" id="{BCFDED48-4600-4968-9307-B2C20B850EF4}"/>
                </a:ext>
              </a:extLst>
            </p:cNvPr>
            <p:cNvCxnSpPr/>
            <p:nvPr/>
          </p:nvCxnSpPr>
          <p:spPr>
            <a:xfrm flipV="1">
              <a:off x="10100538" y="3927155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5ED4E0A9-D73A-4416-97F2-1E9F6EED2804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16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1A661E-1BB7-4118-B9C7-7D8A6F49A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708" y="2312611"/>
            <a:ext cx="4045114" cy="2616243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AEC28BA4-B3CC-4C6A-B7C9-A25BA6461618}"/>
              </a:ext>
            </a:extLst>
          </p:cNvPr>
          <p:cNvSpPr txBox="1">
            <a:spLocks/>
          </p:cNvSpPr>
          <p:nvPr/>
        </p:nvSpPr>
        <p:spPr>
          <a:xfrm>
            <a:off x="252869" y="235157"/>
            <a:ext cx="11753417" cy="4002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1187966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666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966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32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297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8963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264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6929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0595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86966">
              <a:lnSpc>
                <a:spcPts val="3428"/>
              </a:lnSpc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智算集群追求更好的承担负载，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负载运行特征决定了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智算与通算 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应用亲和设计差异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FFF258-6C86-4645-89D8-F87F11CC893F}"/>
              </a:ext>
            </a:extLst>
          </p:cNvPr>
          <p:cNvSpPr/>
          <p:nvPr/>
        </p:nvSpPr>
        <p:spPr>
          <a:xfrm>
            <a:off x="232764" y="683882"/>
            <a:ext cx="5290750" cy="479944"/>
          </a:xfrm>
          <a:prstGeom prst="rect">
            <a:avLst/>
          </a:prstGeom>
          <a:noFill/>
        </p:spPr>
        <p:txBody>
          <a:bodyPr anchor="t"/>
          <a:lstStyle/>
          <a:p>
            <a:pPr algn="ctr" defTabSz="118749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通算负载：负载多样、分散、任务间关联少；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18749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多数负载在单个服务器内闭环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27BD5A-C3FA-47F9-BE7C-72BD961C05DD}"/>
              </a:ext>
            </a:extLst>
          </p:cNvPr>
          <p:cNvSpPr/>
          <p:nvPr/>
        </p:nvSpPr>
        <p:spPr>
          <a:xfrm>
            <a:off x="359661" y="1214133"/>
            <a:ext cx="5036956" cy="5425102"/>
          </a:xfrm>
          <a:prstGeom prst="rect">
            <a:avLst/>
          </a:prstGeom>
          <a:noFill/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85">
              <a:defRPr/>
            </a:pPr>
            <a:endParaRPr lang="zh-CN" altLang="en-US" sz="1798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0DB52E-E2A4-4CA0-9231-5B66273CF78F}"/>
              </a:ext>
            </a:extLst>
          </p:cNvPr>
          <p:cNvSpPr/>
          <p:nvPr/>
        </p:nvSpPr>
        <p:spPr>
          <a:xfrm>
            <a:off x="6336038" y="668441"/>
            <a:ext cx="5222689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1218418"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/>
                <a:ea typeface="微软雅黑"/>
                <a:cs typeface="Arial" pitchFamily="34" charset="0"/>
              </a:rPr>
              <a:t>智算负载：负载横跨整个算力中心的所有节点，呈现出 网络化、高并行特征，任务间紧耦合甚至同步关联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D8C4CC-3DE1-4342-A0BC-6D9561D12CC4}"/>
              </a:ext>
            </a:extLst>
          </p:cNvPr>
          <p:cNvSpPr/>
          <p:nvPr/>
        </p:nvSpPr>
        <p:spPr>
          <a:xfrm>
            <a:off x="380194" y="1217736"/>
            <a:ext cx="487944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3746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N</a:t>
            </a:r>
            <a:r>
              <a:rPr lang="zh-CN" altLang="en-US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个负载运行在</a:t>
            </a:r>
            <a:r>
              <a:rPr lang="en-US" altLang="zh-CN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M</a:t>
            </a:r>
            <a:r>
              <a:rPr lang="zh-CN" altLang="en-US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个服务器上，服务器之间</a:t>
            </a:r>
            <a:r>
              <a:rPr lang="zh-CN" altLang="en-US" sz="1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/>
              </a:rPr>
              <a:t>松耦合</a:t>
            </a: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847C815-EC58-4A14-8DA2-C4115D202EC7}"/>
              </a:ext>
            </a:extLst>
          </p:cNvPr>
          <p:cNvSpPr/>
          <p:nvPr/>
        </p:nvSpPr>
        <p:spPr>
          <a:xfrm>
            <a:off x="5590249" y="5928079"/>
            <a:ext cx="631925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3746">
              <a:buFont typeface="Wingdings" panose="05000000000000000000" pitchFamily="2" charset="2"/>
              <a:buChar char="n"/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高可用挑战：单任务数万卡全机并行，任一部件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节点故障将导致训练中断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需要系统级可靠性设计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故障实时感知、智能定界定位、快速恢复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3E5A3F7-2F2B-47E2-9968-FF4BC575C194}"/>
              </a:ext>
            </a:extLst>
          </p:cNvPr>
          <p:cNvSpPr/>
          <p:nvPr/>
        </p:nvSpPr>
        <p:spPr>
          <a:xfrm>
            <a:off x="5576355" y="1214133"/>
            <a:ext cx="6333145" cy="5425103"/>
          </a:xfrm>
          <a:prstGeom prst="rect">
            <a:avLst/>
          </a:prstGeom>
          <a:noFill/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85">
              <a:defRPr/>
            </a:pPr>
            <a:endParaRPr lang="zh-CN" altLang="en-US" sz="1798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6771C96E-07BF-4407-9071-EA31A781AE52}"/>
              </a:ext>
            </a:extLst>
          </p:cNvPr>
          <p:cNvGrpSpPr/>
          <p:nvPr/>
        </p:nvGrpSpPr>
        <p:grpSpPr>
          <a:xfrm>
            <a:off x="640746" y="3785313"/>
            <a:ext cx="4676240" cy="1694772"/>
            <a:chOff x="638365" y="1494744"/>
            <a:chExt cx="4676240" cy="2049522"/>
          </a:xfrm>
        </p:grpSpPr>
        <p:pic>
          <p:nvPicPr>
            <p:cNvPr id="72" name="Picture 2" descr="C:\Users\c00615480\AppData\Roaming\eSpace_Desktop\UserData\c00615480\imagefiles\7DF0946A-D459-44F2-A50D-A870E8FE3390.png">
              <a:extLst>
                <a:ext uri="{FF2B5EF4-FFF2-40B4-BE49-F238E27FC236}">
                  <a16:creationId xmlns:a16="http://schemas.microsoft.com/office/drawing/2014/main" id="{1B329F2C-9D97-4E06-AD19-D36D0E713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65" y="1612799"/>
              <a:ext cx="2262740" cy="1837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C9BD401E-EF25-4DB2-9683-44464FE25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200" y="1494744"/>
              <a:ext cx="2303405" cy="2049522"/>
            </a:xfrm>
            <a:prstGeom prst="rect">
              <a:avLst/>
            </a:prstGeom>
          </p:spPr>
        </p:pic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F62DC6EF-5896-4D08-AEAB-6D3A788BAF29}"/>
              </a:ext>
            </a:extLst>
          </p:cNvPr>
          <p:cNvSpPr/>
          <p:nvPr/>
        </p:nvSpPr>
        <p:spPr>
          <a:xfrm>
            <a:off x="473303" y="5643867"/>
            <a:ext cx="4923315" cy="907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 defTabSz="914021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传统数据中心上应用分散，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TOP50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热点应用只占用了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60%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cycle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，并且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年还下降了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4.97%</a:t>
            </a:r>
          </a:p>
          <a:p>
            <a:pPr marL="180975" indent="-180975" defTabSz="914021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只能针对特定应用进行软件优化，但不足以针对某一类应用进行专门的集群设计</a:t>
            </a:r>
            <a:endParaRPr lang="en-US" altLang="zh-CN" sz="1200" dirty="0">
              <a:solidFill>
                <a:srgbClr val="1D1D1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B21A17C-D7ED-4F7A-B979-B787AC076F13}"/>
              </a:ext>
            </a:extLst>
          </p:cNvPr>
          <p:cNvSpPr/>
          <p:nvPr/>
        </p:nvSpPr>
        <p:spPr>
          <a:xfrm>
            <a:off x="2903486" y="5429756"/>
            <a:ext cx="24609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112">
              <a:defRPr/>
            </a:pPr>
            <a:r>
              <a:rPr lang="zh-CN" altLang="en-US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*</a:t>
            </a:r>
            <a:r>
              <a:rPr lang="en-US" altLang="zh-CN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Source</a:t>
            </a:r>
            <a:r>
              <a:rPr lang="zh-CN" altLang="en-US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： </a:t>
            </a:r>
            <a:r>
              <a:rPr lang="en-US" altLang="zh-CN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Profiling a warehouse-scale computer</a:t>
            </a:r>
            <a:endParaRPr lang="zh-CN" altLang="en-US" sz="900" i="1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5755F8F-D9CC-44C0-B94D-462ACA0EC025}"/>
              </a:ext>
            </a:extLst>
          </p:cNvPr>
          <p:cNvSpPr/>
          <p:nvPr/>
        </p:nvSpPr>
        <p:spPr>
          <a:xfrm>
            <a:off x="380194" y="3398116"/>
            <a:ext cx="503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3746">
              <a:buFont typeface="Wingdings" panose="05000000000000000000" pitchFamily="2" charset="2"/>
              <a:buChar char="n"/>
              <a:defRPr/>
            </a:pPr>
            <a:r>
              <a:rPr lang="zh-CN" altLang="en-US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 负载类型多样化，多数负载在单服务器内闭环，难以做针对性集群设计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D14649E-BBFE-4047-ABB3-D50E60723F6C}"/>
              </a:ext>
            </a:extLst>
          </p:cNvPr>
          <p:cNvSpPr/>
          <p:nvPr/>
        </p:nvSpPr>
        <p:spPr>
          <a:xfrm>
            <a:off x="949867" y="1921031"/>
            <a:ext cx="541301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algn="ctr"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BE855B8-6939-4BF3-8594-454EAEC4C0E5}"/>
              </a:ext>
            </a:extLst>
          </p:cNvPr>
          <p:cNvSpPr/>
          <p:nvPr/>
        </p:nvSpPr>
        <p:spPr>
          <a:xfrm>
            <a:off x="1968211" y="1921031"/>
            <a:ext cx="541301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9A811E9-F547-4516-BF62-E896611C34E1}"/>
              </a:ext>
            </a:extLst>
          </p:cNvPr>
          <p:cNvSpPr/>
          <p:nvPr/>
        </p:nvSpPr>
        <p:spPr>
          <a:xfrm>
            <a:off x="4094540" y="1921031"/>
            <a:ext cx="541301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AF28F18-648F-46B4-88EB-48C027B7A3A1}"/>
              </a:ext>
            </a:extLst>
          </p:cNvPr>
          <p:cNvSpPr txBox="1"/>
          <p:nvPr/>
        </p:nvSpPr>
        <p:spPr>
          <a:xfrm>
            <a:off x="1079452" y="1957688"/>
            <a:ext cx="282129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MRS</a:t>
            </a: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9BE9D46-5624-4D93-A54C-13C49DD7EB40}"/>
              </a:ext>
            </a:extLst>
          </p:cNvPr>
          <p:cNvSpPr txBox="1"/>
          <p:nvPr/>
        </p:nvSpPr>
        <p:spPr>
          <a:xfrm>
            <a:off x="2090585" y="1957688"/>
            <a:ext cx="296555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DMS</a:t>
            </a: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024F064-3359-4C32-BF53-9B8EC8C3541F}"/>
              </a:ext>
            </a:extLst>
          </p:cNvPr>
          <p:cNvSpPr txBox="1"/>
          <p:nvPr/>
        </p:nvSpPr>
        <p:spPr>
          <a:xfrm>
            <a:off x="4236948" y="1957688"/>
            <a:ext cx="256480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存储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/>
            </a:endParaRP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A9446F9-AA41-4BB5-B973-03F73B339990}"/>
              </a:ext>
            </a:extLst>
          </p:cNvPr>
          <p:cNvSpPr txBox="1"/>
          <p:nvPr/>
        </p:nvSpPr>
        <p:spPr>
          <a:xfrm>
            <a:off x="864559" y="1672754"/>
            <a:ext cx="711918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大数据</a:t>
            </a:r>
            <a:endParaRPr kumimoji="1" lang="en-US" altLang="zh-CN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EC128B19-E206-4FCC-967F-EF1D8A17F1F5}"/>
              </a:ext>
            </a:extLst>
          </p:cNvPr>
          <p:cNvSpPr txBox="1"/>
          <p:nvPr/>
        </p:nvSpPr>
        <p:spPr>
          <a:xfrm>
            <a:off x="1717980" y="1672754"/>
            <a:ext cx="1041762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数据库</a:t>
            </a:r>
            <a:endParaRPr kumimoji="1" lang="zh-CN" altLang="en-US" sz="800" dirty="0">
              <a:solidFill>
                <a:srgbClr val="C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10F1EF-B8A6-4E8D-9D73-6863D0F30993}"/>
              </a:ext>
            </a:extLst>
          </p:cNvPr>
          <p:cNvSpPr txBox="1"/>
          <p:nvPr/>
        </p:nvSpPr>
        <p:spPr>
          <a:xfrm>
            <a:off x="3838662" y="1672754"/>
            <a:ext cx="1053057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云存储</a:t>
            </a:r>
            <a:endParaRPr kumimoji="1" lang="zh-CN" altLang="en-US" sz="800" dirty="0">
              <a:solidFill>
                <a:srgbClr val="C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5770101-BFC9-4C7B-97A1-115D441BBC88}"/>
              </a:ext>
            </a:extLst>
          </p:cNvPr>
          <p:cNvSpPr/>
          <p:nvPr/>
        </p:nvSpPr>
        <p:spPr>
          <a:xfrm>
            <a:off x="2915813" y="1921031"/>
            <a:ext cx="810807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1B1F485-1B86-41A4-A024-96C3D48CF14B}"/>
              </a:ext>
            </a:extLst>
          </p:cNvPr>
          <p:cNvSpPr txBox="1"/>
          <p:nvPr/>
        </p:nvSpPr>
        <p:spPr>
          <a:xfrm>
            <a:off x="3067486" y="1957688"/>
            <a:ext cx="567463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虚机</a:t>
            </a:r>
            <a:r>
              <a:rPr kumimoji="1"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/</a:t>
            </a: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容器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/>
            </a:endParaRP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824A851-9458-45F1-8DD9-93FB047B6C5C}"/>
              </a:ext>
            </a:extLst>
          </p:cNvPr>
          <p:cNvSpPr txBox="1"/>
          <p:nvPr/>
        </p:nvSpPr>
        <p:spPr>
          <a:xfrm>
            <a:off x="2901245" y="1672754"/>
            <a:ext cx="839942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虚拟化</a:t>
            </a:r>
            <a:endParaRPr kumimoji="1" lang="zh-CN" altLang="en-US" sz="800" dirty="0">
              <a:solidFill>
                <a:srgbClr val="C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526E1A3-A2F0-4053-9BC6-2EFC5A2DDEFF}"/>
              </a:ext>
            </a:extLst>
          </p:cNvPr>
          <p:cNvCxnSpPr>
            <a:cxnSpLocks/>
          </p:cNvCxnSpPr>
          <p:nvPr/>
        </p:nvCxnSpPr>
        <p:spPr>
          <a:xfrm>
            <a:off x="2806817" y="1726448"/>
            <a:ext cx="0" cy="1343411"/>
          </a:xfrm>
          <a:prstGeom prst="line">
            <a:avLst/>
          </a:prstGeom>
          <a:noFill/>
          <a:ln w="6350" cap="flat" cmpd="sng" algn="ctr">
            <a:solidFill>
              <a:srgbClr val="DDDDDD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5C7AD423-DF64-48EE-9D48-F72FDEC6327C}"/>
              </a:ext>
            </a:extLst>
          </p:cNvPr>
          <p:cNvCxnSpPr>
            <a:cxnSpLocks/>
          </p:cNvCxnSpPr>
          <p:nvPr/>
        </p:nvCxnSpPr>
        <p:spPr>
          <a:xfrm>
            <a:off x="3835613" y="1726447"/>
            <a:ext cx="0" cy="1368730"/>
          </a:xfrm>
          <a:prstGeom prst="line">
            <a:avLst/>
          </a:prstGeom>
          <a:noFill/>
          <a:ln w="6350" cap="flat" cmpd="sng" algn="ctr">
            <a:solidFill>
              <a:srgbClr val="DDDDDD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A739E9CC-621D-4F26-BA9B-98BEB7ECA3AF}"/>
              </a:ext>
            </a:extLst>
          </p:cNvPr>
          <p:cNvCxnSpPr>
            <a:cxnSpLocks/>
          </p:cNvCxnSpPr>
          <p:nvPr/>
        </p:nvCxnSpPr>
        <p:spPr>
          <a:xfrm>
            <a:off x="1670904" y="1726447"/>
            <a:ext cx="0" cy="1368730"/>
          </a:xfrm>
          <a:prstGeom prst="line">
            <a:avLst/>
          </a:prstGeom>
          <a:noFill/>
          <a:ln w="6350" cap="flat" cmpd="sng" algn="ctr">
            <a:solidFill>
              <a:srgbClr val="DDDDDD">
                <a:lumMod val="50000"/>
              </a:srgbClr>
            </a:solidFill>
            <a:prstDash val="dash"/>
            <a:miter lim="800000"/>
          </a:ln>
          <a:effectLst/>
        </p:spPr>
      </p:cxn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7F7C8D0-20F0-4D83-B3EF-2B44993BC8BB}"/>
              </a:ext>
            </a:extLst>
          </p:cNvPr>
          <p:cNvGrpSpPr/>
          <p:nvPr/>
        </p:nvGrpSpPr>
        <p:grpSpPr>
          <a:xfrm>
            <a:off x="1985484" y="2611068"/>
            <a:ext cx="506754" cy="458785"/>
            <a:chOff x="2905730" y="3158001"/>
            <a:chExt cx="414665" cy="670459"/>
          </a:xfrm>
        </p:grpSpPr>
        <p:sp>
          <p:nvSpPr>
            <p:cNvPr id="118" name="圆角矩形 180">
              <a:extLst>
                <a:ext uri="{FF2B5EF4-FFF2-40B4-BE49-F238E27FC236}">
                  <a16:creationId xmlns:a16="http://schemas.microsoft.com/office/drawing/2014/main" id="{71A63A37-E4F8-4716-ACCA-8B7ECD2DCBE3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19" name="圆角矩形 181">
              <a:extLst>
                <a:ext uri="{FF2B5EF4-FFF2-40B4-BE49-F238E27FC236}">
                  <a16:creationId xmlns:a16="http://schemas.microsoft.com/office/drawing/2014/main" id="{AD81C37D-F87E-4009-9BB8-4195B0862160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0" name="圆角矩形 184">
              <a:extLst>
                <a:ext uri="{FF2B5EF4-FFF2-40B4-BE49-F238E27FC236}">
                  <a16:creationId xmlns:a16="http://schemas.microsoft.com/office/drawing/2014/main" id="{2EE745FB-90E5-4A76-A884-D1E57A84E88F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1" name="圆角矩形 185">
              <a:extLst>
                <a:ext uri="{FF2B5EF4-FFF2-40B4-BE49-F238E27FC236}">
                  <a16:creationId xmlns:a16="http://schemas.microsoft.com/office/drawing/2014/main" id="{9ACB02E1-EC3C-4A22-9ABB-ECC3098CEAE0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2" name="圆角矩形 177">
              <a:extLst>
                <a:ext uri="{FF2B5EF4-FFF2-40B4-BE49-F238E27FC236}">
                  <a16:creationId xmlns:a16="http://schemas.microsoft.com/office/drawing/2014/main" id="{ED3DBD16-E865-42C1-8509-C37E4C9B8CE9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3" name="圆角矩形 179">
              <a:extLst>
                <a:ext uri="{FF2B5EF4-FFF2-40B4-BE49-F238E27FC236}">
                  <a16:creationId xmlns:a16="http://schemas.microsoft.com/office/drawing/2014/main" id="{DC8D44C9-BADA-4EF5-B39B-C60D9BEC8791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78AD8CB-E8CB-48F1-9BF9-66336811AE85}"/>
              </a:ext>
            </a:extLst>
          </p:cNvPr>
          <p:cNvGrpSpPr/>
          <p:nvPr/>
        </p:nvGrpSpPr>
        <p:grpSpPr>
          <a:xfrm>
            <a:off x="3067839" y="2611072"/>
            <a:ext cx="506754" cy="458786"/>
            <a:chOff x="2905730" y="3158001"/>
            <a:chExt cx="414665" cy="670459"/>
          </a:xfrm>
        </p:grpSpPr>
        <p:sp>
          <p:nvSpPr>
            <p:cNvPr id="106" name="圆角矩形 275">
              <a:extLst>
                <a:ext uri="{FF2B5EF4-FFF2-40B4-BE49-F238E27FC236}">
                  <a16:creationId xmlns:a16="http://schemas.microsoft.com/office/drawing/2014/main" id="{D8940A64-80C4-42CB-B93B-1A308B36CB3B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7" name="圆角矩形 276">
              <a:extLst>
                <a:ext uri="{FF2B5EF4-FFF2-40B4-BE49-F238E27FC236}">
                  <a16:creationId xmlns:a16="http://schemas.microsoft.com/office/drawing/2014/main" id="{EA4868CA-A619-44E2-B25B-EA1115BF8919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8" name="圆角矩形 277">
              <a:extLst>
                <a:ext uri="{FF2B5EF4-FFF2-40B4-BE49-F238E27FC236}">
                  <a16:creationId xmlns:a16="http://schemas.microsoft.com/office/drawing/2014/main" id="{E66B3841-4114-4364-AD44-F92367A1D339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9" name="圆角矩形 278">
              <a:extLst>
                <a:ext uri="{FF2B5EF4-FFF2-40B4-BE49-F238E27FC236}">
                  <a16:creationId xmlns:a16="http://schemas.microsoft.com/office/drawing/2014/main" id="{82516BB8-D1F1-4668-803C-CB99463501CF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10" name="圆角矩形 279">
              <a:extLst>
                <a:ext uri="{FF2B5EF4-FFF2-40B4-BE49-F238E27FC236}">
                  <a16:creationId xmlns:a16="http://schemas.microsoft.com/office/drawing/2014/main" id="{07B59F0C-25A0-4C9A-8A16-36FD402BDC23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11" name="圆角矩形 280">
              <a:extLst>
                <a:ext uri="{FF2B5EF4-FFF2-40B4-BE49-F238E27FC236}">
                  <a16:creationId xmlns:a16="http://schemas.microsoft.com/office/drawing/2014/main" id="{23ABB7CC-BEA0-4D84-96D6-C3281D33D43F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AD28DE57-03C7-4EC5-ACD5-3A1827A1A58F}"/>
              </a:ext>
            </a:extLst>
          </p:cNvPr>
          <p:cNvGrpSpPr/>
          <p:nvPr/>
        </p:nvGrpSpPr>
        <p:grpSpPr>
          <a:xfrm>
            <a:off x="4111814" y="2611072"/>
            <a:ext cx="506754" cy="458786"/>
            <a:chOff x="2905730" y="3158001"/>
            <a:chExt cx="414665" cy="670459"/>
          </a:xfrm>
        </p:grpSpPr>
        <p:sp>
          <p:nvSpPr>
            <p:cNvPr id="100" name="圆角矩形 284">
              <a:extLst>
                <a:ext uri="{FF2B5EF4-FFF2-40B4-BE49-F238E27FC236}">
                  <a16:creationId xmlns:a16="http://schemas.microsoft.com/office/drawing/2014/main" id="{2C634EB2-EF1D-4B7A-B8DA-3838AF21A45B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1" name="圆角矩形 285">
              <a:extLst>
                <a:ext uri="{FF2B5EF4-FFF2-40B4-BE49-F238E27FC236}">
                  <a16:creationId xmlns:a16="http://schemas.microsoft.com/office/drawing/2014/main" id="{0CDAA25D-ADAD-4F0D-A8DC-15DC6D23B21D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2" name="圆角矩形 286">
              <a:extLst>
                <a:ext uri="{FF2B5EF4-FFF2-40B4-BE49-F238E27FC236}">
                  <a16:creationId xmlns:a16="http://schemas.microsoft.com/office/drawing/2014/main" id="{0DE686F7-3585-4D9B-A52A-C4B59348E802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3" name="圆角矩形 287">
              <a:extLst>
                <a:ext uri="{FF2B5EF4-FFF2-40B4-BE49-F238E27FC236}">
                  <a16:creationId xmlns:a16="http://schemas.microsoft.com/office/drawing/2014/main" id="{72D4ED20-3683-40E8-BA86-2D2A4B0E6348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4" name="圆角矩形 288">
              <a:extLst>
                <a:ext uri="{FF2B5EF4-FFF2-40B4-BE49-F238E27FC236}">
                  <a16:creationId xmlns:a16="http://schemas.microsoft.com/office/drawing/2014/main" id="{1C43FA6A-7FE9-4884-86C7-E3C35DE7B50C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5" name="圆角矩形 289">
              <a:extLst>
                <a:ext uri="{FF2B5EF4-FFF2-40B4-BE49-F238E27FC236}">
                  <a16:creationId xmlns:a16="http://schemas.microsoft.com/office/drawing/2014/main" id="{A1A944A0-40ED-433D-AF9E-82B3483FB633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6AF47A1-726A-4C4B-94AB-6D7B25F8E78C}"/>
              </a:ext>
            </a:extLst>
          </p:cNvPr>
          <p:cNvGrpSpPr/>
          <p:nvPr/>
        </p:nvGrpSpPr>
        <p:grpSpPr>
          <a:xfrm>
            <a:off x="970519" y="2611072"/>
            <a:ext cx="506754" cy="458786"/>
            <a:chOff x="2905730" y="3158001"/>
            <a:chExt cx="414665" cy="670459"/>
          </a:xfrm>
        </p:grpSpPr>
        <p:sp>
          <p:nvSpPr>
            <p:cNvPr id="126" name="圆角矩形 180">
              <a:extLst>
                <a:ext uri="{FF2B5EF4-FFF2-40B4-BE49-F238E27FC236}">
                  <a16:creationId xmlns:a16="http://schemas.microsoft.com/office/drawing/2014/main" id="{743CFE92-98F9-4DB9-81A8-E3C9D8B344E4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7" name="圆角矩形 181">
              <a:extLst>
                <a:ext uri="{FF2B5EF4-FFF2-40B4-BE49-F238E27FC236}">
                  <a16:creationId xmlns:a16="http://schemas.microsoft.com/office/drawing/2014/main" id="{1D9DB2C9-0527-4CF0-9608-2A72A1DB1F0E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8" name="圆角矩形 184">
              <a:extLst>
                <a:ext uri="{FF2B5EF4-FFF2-40B4-BE49-F238E27FC236}">
                  <a16:creationId xmlns:a16="http://schemas.microsoft.com/office/drawing/2014/main" id="{4587B59A-7072-4D8B-804E-9F6D0B6325D8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9" name="圆角矩形 185">
              <a:extLst>
                <a:ext uri="{FF2B5EF4-FFF2-40B4-BE49-F238E27FC236}">
                  <a16:creationId xmlns:a16="http://schemas.microsoft.com/office/drawing/2014/main" id="{B4E4A6C8-F315-41C6-BFFA-95F607D79D7B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30" name="圆角矩形 177">
              <a:extLst>
                <a:ext uri="{FF2B5EF4-FFF2-40B4-BE49-F238E27FC236}">
                  <a16:creationId xmlns:a16="http://schemas.microsoft.com/office/drawing/2014/main" id="{291056AA-1397-46DC-BEC1-90BFAA06BEEB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31" name="圆角矩形 179">
              <a:extLst>
                <a:ext uri="{FF2B5EF4-FFF2-40B4-BE49-F238E27FC236}">
                  <a16:creationId xmlns:a16="http://schemas.microsoft.com/office/drawing/2014/main" id="{FCC03571-F09F-474C-907E-97B122F77026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sp>
        <p:nvSpPr>
          <p:cNvPr id="133" name="椭圆 132">
            <a:extLst>
              <a:ext uri="{FF2B5EF4-FFF2-40B4-BE49-F238E27FC236}">
                <a16:creationId xmlns:a16="http://schemas.microsoft.com/office/drawing/2014/main" id="{A845F593-55E5-4472-BF1B-778E32599C60}"/>
              </a:ext>
            </a:extLst>
          </p:cNvPr>
          <p:cNvSpPr/>
          <p:nvPr/>
        </p:nvSpPr>
        <p:spPr>
          <a:xfrm>
            <a:off x="2035458" y="2586255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6FA68154-FFB7-4AF6-A156-46716916D8C6}"/>
              </a:ext>
            </a:extLst>
          </p:cNvPr>
          <p:cNvSpPr/>
          <p:nvPr/>
        </p:nvSpPr>
        <p:spPr>
          <a:xfrm>
            <a:off x="1114134" y="2592604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5AD239D9-39A1-4CA6-A81A-4B7249350F7A}"/>
              </a:ext>
            </a:extLst>
          </p:cNvPr>
          <p:cNvSpPr/>
          <p:nvPr/>
        </p:nvSpPr>
        <p:spPr>
          <a:xfrm>
            <a:off x="1006034" y="2768012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F7305C39-9D8B-4543-9278-7FE2048C2DD6}"/>
              </a:ext>
            </a:extLst>
          </p:cNvPr>
          <p:cNvSpPr/>
          <p:nvPr/>
        </p:nvSpPr>
        <p:spPr>
          <a:xfrm>
            <a:off x="1233123" y="2591331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8BD34A88-0C3A-41FC-B1D7-743067BE16DB}"/>
              </a:ext>
            </a:extLst>
          </p:cNvPr>
          <p:cNvSpPr/>
          <p:nvPr/>
        </p:nvSpPr>
        <p:spPr>
          <a:xfrm>
            <a:off x="1052428" y="2682883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4013B8F1-A48D-4BC1-B1DB-0CB37F40A110}"/>
              </a:ext>
            </a:extLst>
          </p:cNvPr>
          <p:cNvSpPr/>
          <p:nvPr/>
        </p:nvSpPr>
        <p:spPr>
          <a:xfrm>
            <a:off x="1105319" y="2852430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01E505A1-0C2E-41F8-AB59-19155143074A}"/>
              </a:ext>
            </a:extLst>
          </p:cNvPr>
          <p:cNvSpPr/>
          <p:nvPr/>
        </p:nvSpPr>
        <p:spPr>
          <a:xfrm>
            <a:off x="1353910" y="2593908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2212414D-E401-428F-A6FD-8A0C9FE5D443}"/>
              </a:ext>
            </a:extLst>
          </p:cNvPr>
          <p:cNvSpPr/>
          <p:nvPr/>
        </p:nvSpPr>
        <p:spPr>
          <a:xfrm>
            <a:off x="1188549" y="2692302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EB94F943-F2CB-46E6-AF6C-6E2630B85D85}"/>
              </a:ext>
            </a:extLst>
          </p:cNvPr>
          <p:cNvSpPr/>
          <p:nvPr/>
        </p:nvSpPr>
        <p:spPr>
          <a:xfrm>
            <a:off x="1040879" y="3006203"/>
            <a:ext cx="100316" cy="8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7539A571-6AB3-4417-948A-741E9C6D3686}"/>
              </a:ext>
            </a:extLst>
          </p:cNvPr>
          <p:cNvSpPr/>
          <p:nvPr/>
        </p:nvSpPr>
        <p:spPr>
          <a:xfrm>
            <a:off x="1180104" y="2994994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5FE19711-12D9-436D-9499-B73D40C48543}"/>
              </a:ext>
            </a:extLst>
          </p:cNvPr>
          <p:cNvSpPr/>
          <p:nvPr/>
        </p:nvSpPr>
        <p:spPr>
          <a:xfrm>
            <a:off x="3130136" y="2597591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912CAE7D-ED91-4029-8D87-09211F4B5506}"/>
              </a:ext>
            </a:extLst>
          </p:cNvPr>
          <p:cNvSpPr/>
          <p:nvPr/>
        </p:nvSpPr>
        <p:spPr>
          <a:xfrm>
            <a:off x="3205587" y="2675398"/>
            <a:ext cx="100316" cy="889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03238145-BB53-4E1C-BE6B-84BAB5D7809F}"/>
              </a:ext>
            </a:extLst>
          </p:cNvPr>
          <p:cNvSpPr/>
          <p:nvPr/>
        </p:nvSpPr>
        <p:spPr>
          <a:xfrm>
            <a:off x="3284712" y="2819834"/>
            <a:ext cx="100316" cy="8897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8D0FB587-D210-433B-8767-7CE79D7CC639}"/>
              </a:ext>
            </a:extLst>
          </p:cNvPr>
          <p:cNvSpPr/>
          <p:nvPr/>
        </p:nvSpPr>
        <p:spPr>
          <a:xfrm>
            <a:off x="3129294" y="2921580"/>
            <a:ext cx="100316" cy="8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49814713-F8FA-44BF-B53C-D7AB520FBA53}"/>
              </a:ext>
            </a:extLst>
          </p:cNvPr>
          <p:cNvSpPr/>
          <p:nvPr/>
        </p:nvSpPr>
        <p:spPr>
          <a:xfrm>
            <a:off x="3284712" y="2593907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C3783823-49CD-4AF4-8F31-CDF9E4A99E31}"/>
              </a:ext>
            </a:extLst>
          </p:cNvPr>
          <p:cNvSpPr/>
          <p:nvPr/>
        </p:nvSpPr>
        <p:spPr>
          <a:xfrm>
            <a:off x="3456494" y="2595942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B1F2BC58-FB11-44F1-96A4-82FDEEF47343}"/>
              </a:ext>
            </a:extLst>
          </p:cNvPr>
          <p:cNvSpPr/>
          <p:nvPr/>
        </p:nvSpPr>
        <p:spPr>
          <a:xfrm>
            <a:off x="3393845" y="2692302"/>
            <a:ext cx="100316" cy="8897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855AAA36-E1E5-464B-8B61-059F6F4CC792}"/>
              </a:ext>
            </a:extLst>
          </p:cNvPr>
          <p:cNvSpPr/>
          <p:nvPr/>
        </p:nvSpPr>
        <p:spPr>
          <a:xfrm>
            <a:off x="3332076" y="2921776"/>
            <a:ext cx="100316" cy="8897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8EDD1433-B0A1-480E-A0CE-04A39A0A157E}"/>
              </a:ext>
            </a:extLst>
          </p:cNvPr>
          <p:cNvSpPr/>
          <p:nvPr/>
        </p:nvSpPr>
        <p:spPr>
          <a:xfrm>
            <a:off x="3230452" y="2998677"/>
            <a:ext cx="100316" cy="88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1B7BF160-CE5E-4A8F-A894-1C87A49B00FC}"/>
              </a:ext>
            </a:extLst>
          </p:cNvPr>
          <p:cNvSpPr/>
          <p:nvPr/>
        </p:nvSpPr>
        <p:spPr>
          <a:xfrm>
            <a:off x="2156026" y="2677213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654B2024-513F-4A03-8B90-98DB4D48318E}"/>
              </a:ext>
            </a:extLst>
          </p:cNvPr>
          <p:cNvSpPr/>
          <p:nvPr/>
        </p:nvSpPr>
        <p:spPr>
          <a:xfrm>
            <a:off x="2282867" y="3000813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0160D026-DD35-41EE-9D97-7279BEEA4030}"/>
              </a:ext>
            </a:extLst>
          </p:cNvPr>
          <p:cNvSpPr/>
          <p:nvPr/>
        </p:nvSpPr>
        <p:spPr>
          <a:xfrm>
            <a:off x="2032173" y="2764373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36AB32EF-0845-4EB5-99A3-6172F1A23EE5}"/>
              </a:ext>
            </a:extLst>
          </p:cNvPr>
          <p:cNvSpPr/>
          <p:nvPr/>
        </p:nvSpPr>
        <p:spPr>
          <a:xfrm>
            <a:off x="2184272" y="2819102"/>
            <a:ext cx="100316" cy="8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4E9BA5A3-CA28-4A99-B56A-96806441C394}"/>
              </a:ext>
            </a:extLst>
          </p:cNvPr>
          <p:cNvSpPr/>
          <p:nvPr/>
        </p:nvSpPr>
        <p:spPr>
          <a:xfrm>
            <a:off x="2048483" y="2911645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11E0D232-F0FD-4B81-9FEE-551F414B169A}"/>
              </a:ext>
            </a:extLst>
          </p:cNvPr>
          <p:cNvSpPr/>
          <p:nvPr/>
        </p:nvSpPr>
        <p:spPr>
          <a:xfrm>
            <a:off x="4202338" y="2607256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18ECD1D0-C5FE-4EBC-AD59-EB3927DBC314}"/>
              </a:ext>
            </a:extLst>
          </p:cNvPr>
          <p:cNvSpPr/>
          <p:nvPr/>
        </p:nvSpPr>
        <p:spPr>
          <a:xfrm>
            <a:off x="4133264" y="2831368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30FBD0-8A7C-4C12-923A-EB04323D4509}"/>
              </a:ext>
            </a:extLst>
          </p:cNvPr>
          <p:cNvSpPr/>
          <p:nvPr/>
        </p:nvSpPr>
        <p:spPr>
          <a:xfrm>
            <a:off x="800050" y="1595146"/>
            <a:ext cx="4091669" cy="1596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D05344-3930-465C-A484-6EC4B079C866}"/>
              </a:ext>
            </a:extLst>
          </p:cNvPr>
          <p:cNvSpPr/>
          <p:nvPr/>
        </p:nvSpPr>
        <p:spPr>
          <a:xfrm>
            <a:off x="800049" y="2524212"/>
            <a:ext cx="4007792" cy="66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1985B2-0617-459C-8B70-B6FA9C3A3031}"/>
              </a:ext>
            </a:extLst>
          </p:cNvPr>
          <p:cNvSpPr/>
          <p:nvPr/>
        </p:nvSpPr>
        <p:spPr>
          <a:xfrm>
            <a:off x="2118133" y="3181014"/>
            <a:ext cx="13716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2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云数据中心集群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14DDD15-C865-4C10-AA0F-3CFB5ABEDBCE}"/>
              </a:ext>
            </a:extLst>
          </p:cNvPr>
          <p:cNvSpPr/>
          <p:nvPr/>
        </p:nvSpPr>
        <p:spPr>
          <a:xfrm>
            <a:off x="5590249" y="1253216"/>
            <a:ext cx="6402761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3746">
              <a:buFont typeface="Wingdings" panose="05000000000000000000" pitchFamily="2" charset="2"/>
              <a:buChar char="n"/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高并行协同挑战：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个负载运行在全部服务器上，计算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并行同节点内卡间通信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内不同节点间对应编号卡间通信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并行跨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训练过程中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周期性写入存储，故障时从存储回调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527E6D-8348-4B52-B6D9-A2C3E5BA98B9}"/>
              </a:ext>
            </a:extLst>
          </p:cNvPr>
          <p:cNvSpPr/>
          <p:nvPr/>
        </p:nvSpPr>
        <p:spPr>
          <a:xfrm>
            <a:off x="5713333" y="4962802"/>
            <a:ext cx="607412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大模型训练时长 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计算时长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通信时长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 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可隐藏通信时长 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可隐藏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53C8E3-CD75-40FC-BFA5-1BF174BBC83B}"/>
              </a:ext>
            </a:extLst>
          </p:cNvPr>
          <p:cNvSpPr/>
          <p:nvPr/>
        </p:nvSpPr>
        <p:spPr>
          <a:xfrm>
            <a:off x="6011352" y="5291257"/>
            <a:ext cx="5216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提升互连带宽降低通信时长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4400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提升存储性能，降低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4400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网络协同，尽可能隐藏通信； 计算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存储协同，尽可能隐藏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958F3978-D229-41B4-9B79-36C09ACD9C59}"/>
              </a:ext>
            </a:extLst>
          </p:cNvPr>
          <p:cNvSpPr/>
          <p:nvPr/>
        </p:nvSpPr>
        <p:spPr>
          <a:xfrm>
            <a:off x="4386298" y="2684812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50C21675-512F-45B6-8B5F-13E6A8FA1CEE}"/>
              </a:ext>
            </a:extLst>
          </p:cNvPr>
          <p:cNvSpPr/>
          <p:nvPr/>
        </p:nvSpPr>
        <p:spPr>
          <a:xfrm>
            <a:off x="4325875" y="2831368"/>
            <a:ext cx="100316" cy="889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43AC0DA5-2213-4438-AA5C-744ED28A6663}"/>
              </a:ext>
            </a:extLst>
          </p:cNvPr>
          <p:cNvSpPr/>
          <p:nvPr/>
        </p:nvSpPr>
        <p:spPr>
          <a:xfrm>
            <a:off x="4309405" y="2982624"/>
            <a:ext cx="100316" cy="8897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2805AA82-907A-4582-8278-4BCDA9F46325}"/>
              </a:ext>
            </a:extLst>
          </p:cNvPr>
          <p:cNvSpPr/>
          <p:nvPr/>
        </p:nvSpPr>
        <p:spPr>
          <a:xfrm>
            <a:off x="4175370" y="3004034"/>
            <a:ext cx="100316" cy="88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8C096C3D-C12A-4C4A-8426-FE0A6EB9BA22}"/>
              </a:ext>
            </a:extLst>
          </p:cNvPr>
          <p:cNvSpPr/>
          <p:nvPr/>
        </p:nvSpPr>
        <p:spPr>
          <a:xfrm>
            <a:off x="4450072" y="2923752"/>
            <a:ext cx="100316" cy="88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B865437C-4D8F-46DD-AADE-06A793877920}"/>
              </a:ext>
            </a:extLst>
          </p:cNvPr>
          <p:cNvSpPr txBox="1"/>
          <p:nvPr/>
        </p:nvSpPr>
        <p:spPr>
          <a:xfrm>
            <a:off x="10006932" y="2616336"/>
            <a:ext cx="1830170" cy="2281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defTabSz="914400">
              <a:lnSpc>
                <a:spcPct val="150000"/>
              </a:lnSpc>
              <a:buFontTx/>
              <a:buAutoNum type="arabicPeriod"/>
              <a:defRPr/>
            </a:pPr>
            <a:r>
              <a:rPr kumimoji="1" lang="zh-CN" altLang="en-US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将当前</a:t>
            </a:r>
            <a:r>
              <a:rPr kumimoji="1" lang="en-US" altLang="zh-CN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kumimoji="1" lang="zh-CN" altLang="en-US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数据根据</a:t>
            </a:r>
            <a:r>
              <a:rPr kumimoji="1" lang="en-US" altLang="zh-CN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DP</a:t>
            </a:r>
            <a:r>
              <a:rPr kumimoji="1" lang="zh-CN" altLang="en-US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切分并传输到对应节点</a:t>
            </a:r>
            <a:endParaRPr kumimoji="1" lang="en-US" altLang="zh-CN" sz="1000" dirty="0">
              <a:solidFill>
                <a:srgbClr val="C7000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Tx/>
              <a:buAutoNum type="arabicPeriod"/>
              <a:defRPr/>
            </a:pPr>
            <a:r>
              <a:rPr kumimoji="1" lang="zh-CN" altLang="en-US" sz="1000" dirty="0">
                <a:solidFill>
                  <a:srgbClr val="30B5C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数据加载到</a:t>
            </a:r>
            <a:r>
              <a:rPr kumimoji="1" lang="en-US" altLang="zh-CN" sz="1000" dirty="0">
                <a:solidFill>
                  <a:srgbClr val="30B5C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NPU</a:t>
            </a:r>
            <a:r>
              <a:rPr kumimoji="1" lang="zh-CN" altLang="en-US" sz="1000" dirty="0">
                <a:solidFill>
                  <a:srgbClr val="30B5C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上运算</a:t>
            </a:r>
            <a:endParaRPr kumimoji="1" lang="en-US" altLang="zh-CN" sz="1000" dirty="0">
              <a:solidFill>
                <a:srgbClr val="30B5C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前向传播</a:t>
            </a:r>
            <a:r>
              <a:rPr kumimoji="1" lang="en-US" altLang="zh-CN" sz="100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TP</a:t>
            </a:r>
            <a:r>
              <a:rPr kumimoji="1" lang="zh-CN" altLang="en-US" sz="100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6666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62B23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前向传播</a:t>
            </a:r>
            <a:r>
              <a:rPr kumimoji="1" lang="en-US" altLang="zh-CN" sz="1000" dirty="0">
                <a:solidFill>
                  <a:srgbClr val="62B23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PP</a:t>
            </a:r>
            <a:r>
              <a:rPr kumimoji="1" lang="zh-CN" altLang="en-US" sz="1000" dirty="0">
                <a:solidFill>
                  <a:srgbClr val="62B23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62B23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ED6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反向传播</a:t>
            </a:r>
            <a:r>
              <a:rPr kumimoji="1" lang="en-US" altLang="zh-CN" sz="1000" dirty="0">
                <a:solidFill>
                  <a:srgbClr val="ED6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TP</a:t>
            </a:r>
            <a:r>
              <a:rPr kumimoji="1" lang="zh-CN" altLang="en-US" sz="1000" dirty="0">
                <a:solidFill>
                  <a:srgbClr val="ED6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ED6D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CB37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反向传播</a:t>
            </a:r>
            <a:r>
              <a:rPr kumimoji="1" lang="en-US" altLang="zh-CN" sz="1000" dirty="0">
                <a:solidFill>
                  <a:srgbClr val="CB37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PP</a:t>
            </a:r>
            <a:r>
              <a:rPr kumimoji="1" lang="zh-CN" altLang="en-US" sz="1000" dirty="0">
                <a:solidFill>
                  <a:srgbClr val="CB37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CB377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sz="10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DP</a:t>
            </a:r>
            <a:r>
              <a:rPr kumimoji="1" lang="zh-CN" altLang="en-US" sz="10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通信，同步梯度数据</a:t>
            </a:r>
            <a:endParaRPr kumimoji="1" lang="en-US" altLang="zh-CN" sz="1000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kumimoji="1" lang="zh-CN" altLang="en-US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周期性</a:t>
            </a:r>
            <a:r>
              <a:rPr kumimoji="1" lang="en-US" altLang="zh-CN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kumimoji="1" lang="zh-CN" altLang="en-US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保存</a:t>
            </a:r>
            <a:r>
              <a:rPr kumimoji="1" lang="en-US" altLang="zh-CN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CKPT</a:t>
            </a: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kumimoji="1" lang="zh-CN" altLang="en-US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故障时</a:t>
            </a:r>
            <a:r>
              <a:rPr kumimoji="1" lang="en-US" altLang="zh-CN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kumimoji="1" lang="zh-CN" altLang="en-US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恢复加载</a:t>
            </a:r>
            <a:r>
              <a:rPr kumimoji="1" lang="en-US" altLang="zh-CN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CKPT</a:t>
            </a:r>
          </a:p>
        </p:txBody>
      </p:sp>
      <p:graphicFrame>
        <p:nvGraphicFramePr>
          <p:cNvPr id="153" name="表格 152">
            <a:extLst>
              <a:ext uri="{FF2B5EF4-FFF2-40B4-BE49-F238E27FC236}">
                <a16:creationId xmlns:a16="http://schemas.microsoft.com/office/drawing/2014/main" id="{EE2019B5-E540-4095-A2D4-6E9EA164997A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698974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32446</TotalTime>
  <Words>3809</Words>
  <Application>Microsoft Macintosh PowerPoint</Application>
  <PresentationFormat>自定义</PresentationFormat>
  <Paragraphs>627</Paragraphs>
  <Slides>21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等线</vt:lpstr>
      <vt:lpstr>微软雅黑</vt:lpstr>
      <vt:lpstr>微软雅黑</vt:lpstr>
      <vt:lpstr>ACGN-MiaoGB-Flash</vt:lpstr>
      <vt:lpstr>Huawei Sans</vt:lpstr>
      <vt:lpstr>PingFang SC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AI智算集群设计主线：将整集群作为一台计算机来设计(DC as a Computer)，以实现大模型负载亲和</vt:lpstr>
      <vt:lpstr>PowerPoint 演示文稿</vt:lpstr>
      <vt:lpstr>PowerPoint 演示文稿</vt:lpstr>
      <vt:lpstr>PowerPoint 演示文稿</vt:lpstr>
      <vt:lpstr>Summary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10820</cp:revision>
  <cp:lastPrinted>2023-09-08T09:14:01Z</cp:lastPrinted>
  <dcterms:created xsi:type="dcterms:W3CDTF">2020-08-28T08:44:19Z</dcterms:created>
  <dcterms:modified xsi:type="dcterms:W3CDTF">2025-06-01T16:53:44Z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